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49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01BCBD-EBD4-4FA0-887C-9A54128CA898}" type="datetimeFigureOut">
              <a:rPr lang="en-US" smtClean="0"/>
              <a:t>10/16/2015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5410FB-00AB-46B1-98E2-76470C832FE0}" type="slidenum">
              <a:rPr lang="en-US" smtClean="0"/>
              <a:t>‹#›</a:t>
            </a:fld>
            <a:endParaRPr lang="en-US"/>
          </a:p>
        </p:txBody>
      </p:sp>
    </p:spTree>
    <p:extLst>
      <p:ext uri="{BB962C8B-B14F-4D97-AF65-F5344CB8AC3E}">
        <p14:creationId xmlns:p14="http://schemas.microsoft.com/office/powerpoint/2010/main" val="3151884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5410FB-00AB-46B1-98E2-76470C832FE0}" type="slidenum">
              <a:rPr lang="en-US" smtClean="0"/>
              <a:t>24</a:t>
            </a:fld>
            <a:endParaRPr lang="en-US"/>
          </a:p>
        </p:txBody>
      </p:sp>
    </p:spTree>
    <p:extLst>
      <p:ext uri="{BB962C8B-B14F-4D97-AF65-F5344CB8AC3E}">
        <p14:creationId xmlns:p14="http://schemas.microsoft.com/office/powerpoint/2010/main" val="2866848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685800" y="2130425"/>
            <a:ext cx="7772400" cy="1470025"/>
          </a:xfrm>
        </p:spPr>
        <p:txBody>
          <a:bodyPr/>
          <a:lstStyle>
            <a:lvl1pPr algn="ctr">
              <a:defRPr sz="4400"/>
            </a:lvl1pPr>
          </a:lstStyle>
          <a:p>
            <a:pPr lvl="0"/>
            <a:r>
              <a:rPr lang="en-US" noProof="0" smtClean="0"/>
              <a:t>Click to edit Master title style</a:t>
            </a:r>
            <a:endParaRPr lang="en-US" noProof="0" dirty="0" smtClean="0"/>
          </a:p>
        </p:txBody>
      </p:sp>
      <p:sp>
        <p:nvSpPr>
          <p:cNvPr id="30723" name="Rectangle 3"/>
          <p:cNvSpPr>
            <a:spLocks noGrp="1" noChangeArrowheads="1"/>
          </p:cNvSpPr>
          <p:nvPr>
            <p:ph type="subTitle" idx="1"/>
          </p:nvPr>
        </p:nvSpPr>
        <p:spPr>
          <a:xfrm>
            <a:off x="1371600" y="3886200"/>
            <a:ext cx="6400800" cy="1752600"/>
          </a:xfrm>
        </p:spPr>
        <p:txBody>
          <a:bodyPr/>
          <a:lstStyle>
            <a:lvl1pPr marL="0" indent="0" algn="ctr">
              <a:buFontTx/>
              <a:buNone/>
              <a:defRPr sz="3200"/>
            </a:lvl1pPr>
          </a:lstStyle>
          <a:p>
            <a:pPr lvl="0"/>
            <a:r>
              <a:rPr lang="en-US" noProof="0" smtClean="0"/>
              <a:t>Click to edit Master subtitle style</a:t>
            </a:r>
          </a:p>
        </p:txBody>
      </p:sp>
      <p:sp>
        <p:nvSpPr>
          <p:cNvPr id="30724" name="Rectangle 4"/>
          <p:cNvSpPr>
            <a:spLocks noGrp="1" noChangeArrowheads="1"/>
          </p:cNvSpPr>
          <p:nvPr>
            <p:ph type="dt" sz="half" idx="2"/>
          </p:nvPr>
        </p:nvSpPr>
        <p:spPr/>
        <p:txBody>
          <a:bodyPr/>
          <a:lstStyle>
            <a:lvl1pPr>
              <a:defRPr/>
            </a:lvl1pPr>
          </a:lstStyle>
          <a:p>
            <a:fld id="{43153D2D-9586-4246-8FEE-A91F1B949AA1}" type="datetimeFigureOut">
              <a:rPr lang="en-US" smtClean="0"/>
              <a:t>10/16/2015</a:t>
            </a:fld>
            <a:endParaRPr lang="en-US"/>
          </a:p>
        </p:txBody>
      </p:sp>
      <p:sp>
        <p:nvSpPr>
          <p:cNvPr id="30725" name="Rectangle 5"/>
          <p:cNvSpPr>
            <a:spLocks noGrp="1" noChangeArrowheads="1"/>
          </p:cNvSpPr>
          <p:nvPr>
            <p:ph type="sldNum" sz="quarter" idx="4"/>
          </p:nvPr>
        </p:nvSpPr>
        <p:spPr/>
        <p:txBody>
          <a:bodyPr/>
          <a:lstStyle>
            <a:lvl1pPr>
              <a:defRPr/>
            </a:lvl1pPr>
          </a:lstStyle>
          <a:p>
            <a:fld id="{4007E497-2E35-4B73-BA01-CBE88695B87F}"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3153D2D-9586-4246-8FEE-A91F1B949AA1}" type="datetimeFigureOut">
              <a:rPr lang="en-US" smtClean="0"/>
              <a:t>10/16/2015</a:t>
            </a:fld>
            <a:endParaRPr lang="en-US"/>
          </a:p>
        </p:txBody>
      </p:sp>
      <p:sp>
        <p:nvSpPr>
          <p:cNvPr id="5" name="Slide Number Placeholder 4"/>
          <p:cNvSpPr>
            <a:spLocks noGrp="1"/>
          </p:cNvSpPr>
          <p:nvPr>
            <p:ph type="sldNum" sz="quarter" idx="11"/>
          </p:nvPr>
        </p:nvSpPr>
        <p:spPr/>
        <p:txBody>
          <a:bodyPr/>
          <a:lstStyle>
            <a:lvl1pPr>
              <a:defRPr/>
            </a:lvl1pPr>
          </a:lstStyle>
          <a:p>
            <a:fld id="{4007E497-2E35-4B73-BA01-CBE88695B87F}" type="slidenum">
              <a:rPr lang="en-US" smtClean="0"/>
              <a:t>‹#›</a:t>
            </a:fld>
            <a:endParaRPr lang="en-US"/>
          </a:p>
        </p:txBody>
      </p:sp>
    </p:spTree>
    <p:extLst>
      <p:ext uri="{BB962C8B-B14F-4D97-AF65-F5344CB8AC3E}">
        <p14:creationId xmlns:p14="http://schemas.microsoft.com/office/powerpoint/2010/main" val="32161893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3153D2D-9586-4246-8FEE-A91F1B949AA1}" type="datetimeFigureOut">
              <a:rPr lang="en-US" smtClean="0"/>
              <a:t>10/16/2015</a:t>
            </a:fld>
            <a:endParaRPr lang="en-US"/>
          </a:p>
        </p:txBody>
      </p:sp>
      <p:sp>
        <p:nvSpPr>
          <p:cNvPr id="5" name="Slide Number Placeholder 4"/>
          <p:cNvSpPr>
            <a:spLocks noGrp="1"/>
          </p:cNvSpPr>
          <p:nvPr>
            <p:ph type="sldNum" sz="quarter" idx="11"/>
          </p:nvPr>
        </p:nvSpPr>
        <p:spPr/>
        <p:txBody>
          <a:bodyPr/>
          <a:lstStyle>
            <a:lvl1pPr>
              <a:defRPr/>
            </a:lvl1pPr>
          </a:lstStyle>
          <a:p>
            <a:fld id="{4007E497-2E35-4B73-BA01-CBE88695B87F}" type="slidenum">
              <a:rPr lang="en-US" smtClean="0"/>
              <a:t>‹#›</a:t>
            </a:fld>
            <a:endParaRPr lang="en-US"/>
          </a:p>
        </p:txBody>
      </p:sp>
    </p:spTree>
    <p:extLst>
      <p:ext uri="{BB962C8B-B14F-4D97-AF65-F5344CB8AC3E}">
        <p14:creationId xmlns:p14="http://schemas.microsoft.com/office/powerpoint/2010/main" val="3913135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43153D2D-9586-4246-8FEE-A91F1B949AA1}" type="datetimeFigureOut">
              <a:rPr lang="en-US" smtClean="0"/>
              <a:t>10/16/2015</a:t>
            </a:fld>
            <a:endParaRPr lang="en-US"/>
          </a:p>
        </p:txBody>
      </p:sp>
      <p:sp>
        <p:nvSpPr>
          <p:cNvPr id="6" name="Slide Number Placeholder 5"/>
          <p:cNvSpPr>
            <a:spLocks noGrp="1"/>
          </p:cNvSpPr>
          <p:nvPr>
            <p:ph type="sldNum" sz="quarter" idx="11"/>
          </p:nvPr>
        </p:nvSpPr>
        <p:spPr/>
        <p:txBody>
          <a:bodyPr/>
          <a:lstStyle>
            <a:lvl1pPr>
              <a:defRPr/>
            </a:lvl1pPr>
          </a:lstStyle>
          <a:p>
            <a:fld id="{4007E497-2E35-4B73-BA01-CBE88695B87F}" type="slidenum">
              <a:rPr lang="en-US" smtClean="0"/>
              <a:t>‹#›</a:t>
            </a:fld>
            <a:endParaRPr lang="en-US"/>
          </a:p>
        </p:txBody>
      </p:sp>
    </p:spTree>
    <p:extLst>
      <p:ext uri="{BB962C8B-B14F-4D97-AF65-F5344CB8AC3E}">
        <p14:creationId xmlns:p14="http://schemas.microsoft.com/office/powerpoint/2010/main" val="1330624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43153D2D-9586-4246-8FEE-A91F1B949AA1}" type="datetimeFigureOut">
              <a:rPr lang="en-US" smtClean="0"/>
              <a:t>10/16/2015</a:t>
            </a:fld>
            <a:endParaRPr lang="en-US"/>
          </a:p>
        </p:txBody>
      </p:sp>
      <p:sp>
        <p:nvSpPr>
          <p:cNvPr id="8" name="Slide Number Placeholder 7"/>
          <p:cNvSpPr>
            <a:spLocks noGrp="1"/>
          </p:cNvSpPr>
          <p:nvPr>
            <p:ph type="sldNum" sz="quarter" idx="11"/>
          </p:nvPr>
        </p:nvSpPr>
        <p:spPr/>
        <p:txBody>
          <a:bodyPr/>
          <a:lstStyle>
            <a:lvl1pPr>
              <a:defRPr/>
            </a:lvl1pPr>
          </a:lstStyle>
          <a:p>
            <a:fld id="{4007E497-2E35-4B73-BA01-CBE88695B87F}" type="slidenum">
              <a:rPr lang="en-US" smtClean="0"/>
              <a:t>‹#›</a:t>
            </a:fld>
            <a:endParaRPr lang="en-US"/>
          </a:p>
        </p:txBody>
      </p:sp>
    </p:spTree>
    <p:extLst>
      <p:ext uri="{BB962C8B-B14F-4D97-AF65-F5344CB8AC3E}">
        <p14:creationId xmlns:p14="http://schemas.microsoft.com/office/powerpoint/2010/main" val="4110317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43153D2D-9586-4246-8FEE-A91F1B949AA1}" type="datetimeFigureOut">
              <a:rPr lang="en-US" smtClean="0"/>
              <a:t>10/16/2015</a:t>
            </a:fld>
            <a:endParaRPr lang="en-US"/>
          </a:p>
        </p:txBody>
      </p:sp>
      <p:sp>
        <p:nvSpPr>
          <p:cNvPr id="4" name="Slide Number Placeholder 3"/>
          <p:cNvSpPr>
            <a:spLocks noGrp="1"/>
          </p:cNvSpPr>
          <p:nvPr>
            <p:ph type="sldNum" sz="quarter" idx="11"/>
          </p:nvPr>
        </p:nvSpPr>
        <p:spPr/>
        <p:txBody>
          <a:bodyPr/>
          <a:lstStyle>
            <a:lvl1pPr>
              <a:defRPr/>
            </a:lvl1pPr>
          </a:lstStyle>
          <a:p>
            <a:fld id="{4007E497-2E35-4B73-BA01-CBE88695B87F}" type="slidenum">
              <a:rPr lang="en-US" smtClean="0"/>
              <a:t>‹#›</a:t>
            </a:fld>
            <a:endParaRPr lang="en-US"/>
          </a:p>
        </p:txBody>
      </p:sp>
    </p:spTree>
    <p:extLst>
      <p:ext uri="{BB962C8B-B14F-4D97-AF65-F5344CB8AC3E}">
        <p14:creationId xmlns:p14="http://schemas.microsoft.com/office/powerpoint/2010/main" val="139340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43153D2D-9586-4246-8FEE-A91F1B949AA1}" type="datetimeFigureOut">
              <a:rPr lang="en-US" smtClean="0"/>
              <a:t>10/16/2015</a:t>
            </a:fld>
            <a:endParaRPr lang="en-US"/>
          </a:p>
        </p:txBody>
      </p:sp>
      <p:sp>
        <p:nvSpPr>
          <p:cNvPr id="3" name="Slide Number Placeholder 2"/>
          <p:cNvSpPr>
            <a:spLocks noGrp="1"/>
          </p:cNvSpPr>
          <p:nvPr>
            <p:ph type="sldNum" sz="quarter" idx="11"/>
          </p:nvPr>
        </p:nvSpPr>
        <p:spPr/>
        <p:txBody>
          <a:bodyPr/>
          <a:lstStyle>
            <a:lvl1pPr>
              <a:defRPr/>
            </a:lvl1pPr>
          </a:lstStyle>
          <a:p>
            <a:fld id="{4007E497-2E35-4B73-BA01-CBE88695B87F}" type="slidenum">
              <a:rPr lang="en-US" smtClean="0"/>
              <a:t>‹#›</a:t>
            </a:fld>
            <a:endParaRPr lang="en-US"/>
          </a:p>
        </p:txBody>
      </p:sp>
    </p:spTree>
    <p:extLst>
      <p:ext uri="{BB962C8B-B14F-4D97-AF65-F5344CB8AC3E}">
        <p14:creationId xmlns:p14="http://schemas.microsoft.com/office/powerpoint/2010/main" val="1537491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43153D2D-9586-4246-8FEE-A91F1B949AA1}" type="datetimeFigureOut">
              <a:rPr lang="en-US" smtClean="0"/>
              <a:t>10/16/2015</a:t>
            </a:fld>
            <a:endParaRPr lang="en-US"/>
          </a:p>
        </p:txBody>
      </p:sp>
      <p:sp>
        <p:nvSpPr>
          <p:cNvPr id="6" name="Slide Number Placeholder 5"/>
          <p:cNvSpPr>
            <a:spLocks noGrp="1"/>
          </p:cNvSpPr>
          <p:nvPr>
            <p:ph type="sldNum" sz="quarter" idx="11"/>
          </p:nvPr>
        </p:nvSpPr>
        <p:spPr/>
        <p:txBody>
          <a:bodyPr/>
          <a:lstStyle>
            <a:lvl1pPr>
              <a:defRPr/>
            </a:lvl1pPr>
          </a:lstStyle>
          <a:p>
            <a:fld id="{4007E497-2E35-4B73-BA01-CBE88695B87F}" type="slidenum">
              <a:rPr lang="en-US" smtClean="0"/>
              <a:t>‹#›</a:t>
            </a:fld>
            <a:endParaRPr lang="en-US"/>
          </a:p>
        </p:txBody>
      </p:sp>
    </p:spTree>
    <p:extLst>
      <p:ext uri="{BB962C8B-B14F-4D97-AF65-F5344CB8AC3E}">
        <p14:creationId xmlns:p14="http://schemas.microsoft.com/office/powerpoint/2010/main" val="2546168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43153D2D-9586-4246-8FEE-A91F1B949AA1}" type="datetimeFigureOut">
              <a:rPr lang="en-US" smtClean="0"/>
              <a:t>10/16/2015</a:t>
            </a:fld>
            <a:endParaRPr lang="en-US"/>
          </a:p>
        </p:txBody>
      </p:sp>
      <p:sp>
        <p:nvSpPr>
          <p:cNvPr id="6" name="Slide Number Placeholder 5"/>
          <p:cNvSpPr>
            <a:spLocks noGrp="1"/>
          </p:cNvSpPr>
          <p:nvPr>
            <p:ph type="sldNum" sz="quarter" idx="11"/>
          </p:nvPr>
        </p:nvSpPr>
        <p:spPr/>
        <p:txBody>
          <a:bodyPr/>
          <a:lstStyle>
            <a:lvl1pPr>
              <a:defRPr/>
            </a:lvl1pPr>
          </a:lstStyle>
          <a:p>
            <a:fld id="{4007E497-2E35-4B73-BA01-CBE88695B87F}" type="slidenum">
              <a:rPr lang="en-US" smtClean="0"/>
              <a:t>‹#›</a:t>
            </a:fld>
            <a:endParaRPr lang="en-US"/>
          </a:p>
        </p:txBody>
      </p:sp>
    </p:spTree>
    <p:extLst>
      <p:ext uri="{BB962C8B-B14F-4D97-AF65-F5344CB8AC3E}">
        <p14:creationId xmlns:p14="http://schemas.microsoft.com/office/powerpoint/2010/main" val="857461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3153D2D-9586-4246-8FEE-A91F1B949AA1}" type="datetimeFigureOut">
              <a:rPr lang="en-US" smtClean="0"/>
              <a:t>10/16/2015</a:t>
            </a:fld>
            <a:endParaRPr lang="en-US"/>
          </a:p>
        </p:txBody>
      </p:sp>
      <p:sp>
        <p:nvSpPr>
          <p:cNvPr id="5" name="Slide Number Placeholder 4"/>
          <p:cNvSpPr>
            <a:spLocks noGrp="1"/>
          </p:cNvSpPr>
          <p:nvPr>
            <p:ph type="sldNum" sz="quarter" idx="11"/>
          </p:nvPr>
        </p:nvSpPr>
        <p:spPr/>
        <p:txBody>
          <a:bodyPr/>
          <a:lstStyle>
            <a:lvl1pPr>
              <a:defRPr/>
            </a:lvl1pPr>
          </a:lstStyle>
          <a:p>
            <a:fld id="{4007E497-2E35-4B73-BA01-CBE88695B87F}" type="slidenum">
              <a:rPr lang="en-US" smtClean="0"/>
              <a:t>‹#›</a:t>
            </a:fld>
            <a:endParaRPr lang="en-US"/>
          </a:p>
        </p:txBody>
      </p:sp>
    </p:spTree>
    <p:extLst>
      <p:ext uri="{BB962C8B-B14F-4D97-AF65-F5344CB8AC3E}">
        <p14:creationId xmlns:p14="http://schemas.microsoft.com/office/powerpoint/2010/main" val="903138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685800"/>
            <a:ext cx="2060575" cy="5440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44500" y="685800"/>
            <a:ext cx="6029325" cy="5440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3153D2D-9586-4246-8FEE-A91F1B949AA1}" type="datetimeFigureOut">
              <a:rPr lang="en-US" smtClean="0"/>
              <a:t>10/16/2015</a:t>
            </a:fld>
            <a:endParaRPr lang="en-US"/>
          </a:p>
        </p:txBody>
      </p:sp>
      <p:sp>
        <p:nvSpPr>
          <p:cNvPr id="5" name="Slide Number Placeholder 4"/>
          <p:cNvSpPr>
            <a:spLocks noGrp="1"/>
          </p:cNvSpPr>
          <p:nvPr>
            <p:ph type="sldNum" sz="quarter" idx="11"/>
          </p:nvPr>
        </p:nvSpPr>
        <p:spPr/>
        <p:txBody>
          <a:bodyPr/>
          <a:lstStyle>
            <a:lvl1pPr>
              <a:defRPr/>
            </a:lvl1pPr>
          </a:lstStyle>
          <a:p>
            <a:fld id="{4007E497-2E35-4B73-BA01-CBE88695B87F}" type="slidenum">
              <a:rPr lang="en-US" smtClean="0"/>
              <a:t>‹#›</a:t>
            </a:fld>
            <a:endParaRPr lang="en-US"/>
          </a:p>
        </p:txBody>
      </p:sp>
    </p:spTree>
    <p:extLst>
      <p:ext uri="{BB962C8B-B14F-4D97-AF65-F5344CB8AC3E}">
        <p14:creationId xmlns:p14="http://schemas.microsoft.com/office/powerpoint/2010/main" val="3718792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44500" y="6858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905000"/>
            <a:ext cx="8229600" cy="422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43153D2D-9586-4246-8FEE-A91F1B949AA1}" type="datetimeFigureOut">
              <a:rPr lang="en-US" smtClean="0"/>
              <a:t>10/16/2015</a:t>
            </a:fld>
            <a:endParaRPr lang="en-US"/>
          </a:p>
        </p:txBody>
      </p:sp>
      <p:sp>
        <p:nvSpPr>
          <p:cNvPr id="1030" name="Rectangle 6"/>
          <p:cNvSpPr>
            <a:spLocks noGrp="1" noChangeArrowheads="1"/>
          </p:cNvSpPr>
          <p:nvPr>
            <p:ph type="sldNum" sz="quarter" idx="4"/>
          </p:nvPr>
        </p:nvSpPr>
        <p:spPr bwMode="auto">
          <a:xfrm>
            <a:off x="6553200"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007E497-2E35-4B73-BA01-CBE88695B87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1" fontAlgn="base" hangingPunct="1">
        <a:spcBef>
          <a:spcPct val="0"/>
        </a:spcBef>
        <a:spcAft>
          <a:spcPct val="0"/>
        </a:spcAft>
        <a:defRPr sz="3600">
          <a:solidFill>
            <a:srgbClr val="CC0000"/>
          </a:solidFill>
          <a:latin typeface="+mj-lt"/>
          <a:ea typeface="+mj-ea"/>
          <a:cs typeface="+mj-cs"/>
        </a:defRPr>
      </a:lvl1pPr>
      <a:lvl2pPr algn="l" rtl="0" eaLnBrk="1" fontAlgn="base" hangingPunct="1">
        <a:spcBef>
          <a:spcPct val="0"/>
        </a:spcBef>
        <a:spcAft>
          <a:spcPct val="0"/>
        </a:spcAft>
        <a:defRPr sz="3600">
          <a:solidFill>
            <a:srgbClr val="CC0000"/>
          </a:solidFill>
          <a:latin typeface="Arial" charset="0"/>
        </a:defRPr>
      </a:lvl2pPr>
      <a:lvl3pPr algn="l" rtl="0" eaLnBrk="1" fontAlgn="base" hangingPunct="1">
        <a:spcBef>
          <a:spcPct val="0"/>
        </a:spcBef>
        <a:spcAft>
          <a:spcPct val="0"/>
        </a:spcAft>
        <a:defRPr sz="3600">
          <a:solidFill>
            <a:srgbClr val="CC0000"/>
          </a:solidFill>
          <a:latin typeface="Arial" charset="0"/>
        </a:defRPr>
      </a:lvl3pPr>
      <a:lvl4pPr algn="l" rtl="0" eaLnBrk="1" fontAlgn="base" hangingPunct="1">
        <a:spcBef>
          <a:spcPct val="0"/>
        </a:spcBef>
        <a:spcAft>
          <a:spcPct val="0"/>
        </a:spcAft>
        <a:defRPr sz="3600">
          <a:solidFill>
            <a:srgbClr val="CC0000"/>
          </a:solidFill>
          <a:latin typeface="Arial" charset="0"/>
        </a:defRPr>
      </a:lvl4pPr>
      <a:lvl5pPr algn="l" rtl="0" eaLnBrk="1" fontAlgn="base" hangingPunct="1">
        <a:spcBef>
          <a:spcPct val="0"/>
        </a:spcBef>
        <a:spcAft>
          <a:spcPct val="0"/>
        </a:spcAft>
        <a:defRPr sz="3600">
          <a:solidFill>
            <a:srgbClr val="CC0000"/>
          </a:solidFill>
          <a:latin typeface="Arial" charset="0"/>
        </a:defRPr>
      </a:lvl5pPr>
      <a:lvl6pPr marL="457200" algn="l" rtl="0" eaLnBrk="1" fontAlgn="base" hangingPunct="1">
        <a:spcBef>
          <a:spcPct val="0"/>
        </a:spcBef>
        <a:spcAft>
          <a:spcPct val="0"/>
        </a:spcAft>
        <a:defRPr sz="3600">
          <a:solidFill>
            <a:srgbClr val="CC0000"/>
          </a:solidFill>
          <a:latin typeface="Arial" charset="0"/>
        </a:defRPr>
      </a:lvl6pPr>
      <a:lvl7pPr marL="914400" algn="l" rtl="0" eaLnBrk="1" fontAlgn="base" hangingPunct="1">
        <a:spcBef>
          <a:spcPct val="0"/>
        </a:spcBef>
        <a:spcAft>
          <a:spcPct val="0"/>
        </a:spcAft>
        <a:defRPr sz="3600">
          <a:solidFill>
            <a:srgbClr val="CC0000"/>
          </a:solidFill>
          <a:latin typeface="Arial" charset="0"/>
        </a:defRPr>
      </a:lvl7pPr>
      <a:lvl8pPr marL="1371600" algn="l" rtl="0" eaLnBrk="1" fontAlgn="base" hangingPunct="1">
        <a:spcBef>
          <a:spcPct val="0"/>
        </a:spcBef>
        <a:spcAft>
          <a:spcPct val="0"/>
        </a:spcAft>
        <a:defRPr sz="3600">
          <a:solidFill>
            <a:srgbClr val="CC0000"/>
          </a:solidFill>
          <a:latin typeface="Arial" charset="0"/>
        </a:defRPr>
      </a:lvl8pPr>
      <a:lvl9pPr marL="1828800" algn="l" rtl="0" eaLnBrk="1" fontAlgn="base" hangingPunct="1">
        <a:spcBef>
          <a:spcPct val="0"/>
        </a:spcBef>
        <a:spcAft>
          <a:spcPct val="0"/>
        </a:spcAft>
        <a:defRPr sz="3600">
          <a:solidFill>
            <a:srgbClr val="CC0000"/>
          </a:solidFill>
          <a:latin typeface="Arial" charset="0"/>
        </a:defRPr>
      </a:lvl9pPr>
    </p:titleStyle>
    <p:bodyStyle>
      <a:lvl1pPr marL="342900" indent="-342900" algn="l" rtl="0" eaLnBrk="1" fontAlgn="base" hangingPunct="1">
        <a:spcBef>
          <a:spcPct val="20000"/>
        </a:spcBef>
        <a:spcAft>
          <a:spcPct val="0"/>
        </a:spcAft>
        <a:buBlip>
          <a:blip r:embed="rId14"/>
        </a:buBlip>
        <a:defRPr sz="2400">
          <a:solidFill>
            <a:schemeClr val="tx1"/>
          </a:solidFill>
          <a:latin typeface="+mn-lt"/>
          <a:ea typeface="+mn-ea"/>
          <a:cs typeface="+mn-cs"/>
        </a:defRPr>
      </a:lvl1pPr>
      <a:lvl2pPr marL="742950" indent="-285750" algn="l" rtl="0" eaLnBrk="1" fontAlgn="base" hangingPunct="1">
        <a:spcBef>
          <a:spcPct val="20000"/>
        </a:spcBef>
        <a:spcAft>
          <a:spcPct val="0"/>
        </a:spcAft>
        <a:buBlip>
          <a:blip r:embed="rId14"/>
        </a:buBlip>
        <a:defRPr sz="2000">
          <a:solidFill>
            <a:schemeClr val="tx1"/>
          </a:solidFill>
          <a:latin typeface="+mn-lt"/>
        </a:defRPr>
      </a:lvl2pPr>
      <a:lvl3pPr marL="1143000" indent="-228600" algn="l" rtl="0" eaLnBrk="1" fontAlgn="base" hangingPunct="1">
        <a:spcBef>
          <a:spcPct val="20000"/>
        </a:spcBef>
        <a:spcAft>
          <a:spcPct val="0"/>
        </a:spcAft>
        <a:buBlip>
          <a:blip r:embed="rId14"/>
        </a:buBlip>
        <a:defRPr>
          <a:solidFill>
            <a:schemeClr val="tx1"/>
          </a:solidFill>
          <a:latin typeface="+mn-lt"/>
        </a:defRPr>
      </a:lvl3pPr>
      <a:lvl4pPr marL="1600200" indent="-228600" algn="l" rtl="0" eaLnBrk="1" fontAlgn="base" hangingPunct="1">
        <a:spcBef>
          <a:spcPct val="20000"/>
        </a:spcBef>
        <a:spcAft>
          <a:spcPct val="0"/>
        </a:spcAft>
        <a:buBlip>
          <a:blip r:embed="rId14"/>
        </a:buBlip>
        <a:defRPr sz="1600">
          <a:solidFill>
            <a:schemeClr val="tx1"/>
          </a:solidFill>
          <a:latin typeface="+mn-lt"/>
        </a:defRPr>
      </a:lvl4pPr>
      <a:lvl5pPr marL="2057400" indent="-228600" algn="l" rtl="0" eaLnBrk="1" fontAlgn="base" hangingPunct="1">
        <a:spcBef>
          <a:spcPct val="20000"/>
        </a:spcBef>
        <a:spcAft>
          <a:spcPct val="0"/>
        </a:spcAft>
        <a:buBlip>
          <a:blip r:embed="rId14"/>
        </a:buBlip>
        <a:defRPr sz="1600">
          <a:solidFill>
            <a:schemeClr val="tx1"/>
          </a:solidFill>
          <a:latin typeface="+mn-lt"/>
        </a:defRPr>
      </a:lvl5pPr>
      <a:lvl6pPr marL="2514600" indent="-228600" algn="l" rtl="0" eaLnBrk="1" fontAlgn="base" hangingPunct="1">
        <a:spcBef>
          <a:spcPct val="20000"/>
        </a:spcBef>
        <a:spcAft>
          <a:spcPct val="0"/>
        </a:spcAft>
        <a:buBlip>
          <a:blip r:embed="rId14"/>
        </a:buBlip>
        <a:defRPr sz="1600">
          <a:solidFill>
            <a:schemeClr val="tx1"/>
          </a:solidFill>
          <a:latin typeface="+mn-lt"/>
        </a:defRPr>
      </a:lvl6pPr>
      <a:lvl7pPr marL="2971800" indent="-228600" algn="l" rtl="0" eaLnBrk="1" fontAlgn="base" hangingPunct="1">
        <a:spcBef>
          <a:spcPct val="20000"/>
        </a:spcBef>
        <a:spcAft>
          <a:spcPct val="0"/>
        </a:spcAft>
        <a:buBlip>
          <a:blip r:embed="rId14"/>
        </a:buBlip>
        <a:defRPr sz="1600">
          <a:solidFill>
            <a:schemeClr val="tx1"/>
          </a:solidFill>
          <a:latin typeface="+mn-lt"/>
        </a:defRPr>
      </a:lvl7pPr>
      <a:lvl8pPr marL="3429000" indent="-228600" algn="l" rtl="0" eaLnBrk="1" fontAlgn="base" hangingPunct="1">
        <a:spcBef>
          <a:spcPct val="20000"/>
        </a:spcBef>
        <a:spcAft>
          <a:spcPct val="0"/>
        </a:spcAft>
        <a:buBlip>
          <a:blip r:embed="rId14"/>
        </a:buBlip>
        <a:defRPr sz="1600">
          <a:solidFill>
            <a:schemeClr val="tx1"/>
          </a:solidFill>
          <a:latin typeface="+mn-lt"/>
        </a:defRPr>
      </a:lvl8pPr>
      <a:lvl9pPr marL="3886200" indent="-228600" algn="l" rtl="0" eaLnBrk="1" fontAlgn="base" hangingPunct="1">
        <a:spcBef>
          <a:spcPct val="20000"/>
        </a:spcBef>
        <a:spcAft>
          <a:spcPct val="0"/>
        </a:spcAft>
        <a:buBlip>
          <a:blip r:embed="rId14"/>
        </a:buBlip>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package" Target="../embeddings/Microsoft_Word_Document1.docx"/></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1"/>
            <a:ext cx="7772400" cy="2305050"/>
          </a:xfrm>
        </p:spPr>
        <p:txBody>
          <a:bodyPr/>
          <a:lstStyle/>
          <a:p>
            <a:r>
              <a:rPr lang="en-US" sz="2000" b="1" i="1" dirty="0" smtClean="0">
                <a:solidFill>
                  <a:schemeClr val="tx1"/>
                </a:solidFill>
              </a:rPr>
              <a:t>Kentucky </a:t>
            </a:r>
            <a:r>
              <a:rPr lang="en-US" sz="2000" b="1" i="1" dirty="0">
                <a:solidFill>
                  <a:schemeClr val="tx1"/>
                </a:solidFill>
              </a:rPr>
              <a:t>League of Cities </a:t>
            </a:r>
            <a:r>
              <a:rPr lang="en-US" sz="2000" b="1" i="1" dirty="0" smtClean="0">
                <a:solidFill>
                  <a:schemeClr val="tx1"/>
                </a:solidFill>
              </a:rPr>
              <a:t/>
            </a:r>
            <a:br>
              <a:rPr lang="en-US" sz="2000" b="1" i="1" dirty="0" smtClean="0">
                <a:solidFill>
                  <a:schemeClr val="tx1"/>
                </a:solidFill>
              </a:rPr>
            </a:br>
            <a:r>
              <a:rPr lang="en-US" sz="2000" b="1" i="1" dirty="0" smtClean="0">
                <a:solidFill>
                  <a:schemeClr val="tx1"/>
                </a:solidFill>
              </a:rPr>
              <a:t>Kentucky </a:t>
            </a:r>
            <a:r>
              <a:rPr lang="en-US" sz="2000" b="1" i="1" dirty="0">
                <a:solidFill>
                  <a:schemeClr val="tx1"/>
                </a:solidFill>
              </a:rPr>
              <a:t>American </a:t>
            </a:r>
            <a:r>
              <a:rPr lang="en-US" sz="2000" b="1" i="1" dirty="0" smtClean="0">
                <a:solidFill>
                  <a:schemeClr val="tx1"/>
                </a:solidFill>
              </a:rPr>
              <a:t>Water</a:t>
            </a:r>
            <a:r>
              <a:rPr lang="en-US" sz="2000" b="1" dirty="0" smtClean="0"/>
              <a:t/>
            </a:r>
            <a:br>
              <a:rPr lang="en-US" sz="2000" b="1" dirty="0" smtClean="0"/>
            </a:br>
            <a:r>
              <a:rPr lang="en-US" sz="2000" b="1" dirty="0" smtClean="0">
                <a:solidFill>
                  <a:schemeClr val="tx1"/>
                </a:solidFill>
              </a:rPr>
              <a:t>2015 Water</a:t>
            </a:r>
            <a:r>
              <a:rPr lang="en-US" sz="2000" dirty="0" smtClean="0">
                <a:solidFill>
                  <a:schemeClr val="tx1"/>
                </a:solidFill>
              </a:rPr>
              <a:t> </a:t>
            </a:r>
            <a:r>
              <a:rPr lang="en-US" sz="2000" b="1" dirty="0" smtClean="0">
                <a:solidFill>
                  <a:schemeClr val="tx1"/>
                </a:solidFill>
              </a:rPr>
              <a:t>Infrastructure </a:t>
            </a:r>
            <a:r>
              <a:rPr lang="en-US" sz="2000" b="1" dirty="0">
                <a:solidFill>
                  <a:schemeClr val="tx1"/>
                </a:solidFill>
              </a:rPr>
              <a:t>Summit</a:t>
            </a:r>
            <a:r>
              <a:rPr lang="en-US" sz="2500" dirty="0"/>
              <a:t/>
            </a:r>
            <a:br>
              <a:rPr lang="en-US" sz="2500" dirty="0"/>
            </a:br>
            <a:r>
              <a:rPr lang="en-US" sz="2500" b="1" dirty="0"/>
              <a:t> </a:t>
            </a:r>
            <a:r>
              <a:rPr lang="en-US" sz="2500"/>
              <a:t/>
            </a:r>
            <a:br>
              <a:rPr lang="en-US" sz="2500"/>
            </a:br>
            <a:r>
              <a:rPr lang="en-US" sz="2000" b="1" smtClean="0">
                <a:solidFill>
                  <a:schemeClr val="accent2"/>
                </a:solidFill>
              </a:rPr>
              <a:t>WATER </a:t>
            </a:r>
            <a:r>
              <a:rPr lang="en-US" sz="2000" b="1" dirty="0" smtClean="0">
                <a:solidFill>
                  <a:schemeClr val="accent2"/>
                </a:solidFill>
              </a:rPr>
              <a:t>INFRASTRUCTURE FINANCING:</a:t>
            </a:r>
            <a:br>
              <a:rPr lang="en-US" sz="2000" b="1" dirty="0" smtClean="0">
                <a:solidFill>
                  <a:schemeClr val="accent2"/>
                </a:solidFill>
              </a:rPr>
            </a:br>
            <a:r>
              <a:rPr lang="en-US" sz="2000" dirty="0" smtClean="0">
                <a:solidFill>
                  <a:schemeClr val="accent2"/>
                </a:solidFill>
              </a:rPr>
              <a:t> </a:t>
            </a:r>
            <a:r>
              <a:rPr lang="en-US" sz="2000" b="1" dirty="0" smtClean="0">
                <a:solidFill>
                  <a:schemeClr val="accent2"/>
                </a:solidFill>
              </a:rPr>
              <a:t>WIFIA </a:t>
            </a:r>
            <a:r>
              <a:rPr lang="en-US" sz="2000" b="1" dirty="0">
                <a:solidFill>
                  <a:schemeClr val="accent2"/>
                </a:solidFill>
              </a:rPr>
              <a:t>and P3</a:t>
            </a:r>
            <a:endParaRPr lang="en-US" sz="2000" dirty="0">
              <a:solidFill>
                <a:schemeClr val="accent2"/>
              </a:solidFill>
            </a:endParaRPr>
          </a:p>
        </p:txBody>
      </p:sp>
      <p:sp>
        <p:nvSpPr>
          <p:cNvPr id="3" name="Subtitle 2"/>
          <p:cNvSpPr>
            <a:spLocks noGrp="1"/>
          </p:cNvSpPr>
          <p:nvPr>
            <p:ph type="subTitle" idx="1"/>
          </p:nvPr>
        </p:nvSpPr>
        <p:spPr/>
        <p:txBody>
          <a:bodyPr/>
          <a:lstStyle/>
          <a:p>
            <a:r>
              <a:rPr lang="en-US" sz="1800" b="1" dirty="0"/>
              <a:t>Stephen D. </a:t>
            </a:r>
            <a:r>
              <a:rPr lang="en-US" sz="1800" b="1" dirty="0" smtClean="0"/>
              <a:t>Berger</a:t>
            </a:r>
            <a:endParaRPr lang="en-US" sz="1800" dirty="0" smtClean="0"/>
          </a:p>
          <a:p>
            <a:r>
              <a:rPr lang="en-US" sz="1800" b="1" dirty="0" smtClean="0"/>
              <a:t>Wyatt, Tarrant &amp; Combs, LLP</a:t>
            </a:r>
          </a:p>
          <a:p>
            <a:r>
              <a:rPr lang="en-US" sz="1800" b="1" u="sng" dirty="0" smtClean="0"/>
              <a:t>sberger@wyattfirm.com</a:t>
            </a:r>
            <a:endParaRPr lang="en-US" sz="1800" b="1" dirty="0"/>
          </a:p>
          <a:p>
            <a:r>
              <a:rPr lang="en-US" sz="1800" dirty="0" smtClean="0"/>
              <a:t>(502</a:t>
            </a:r>
            <a:r>
              <a:rPr lang="en-US" sz="1800" dirty="0"/>
              <a:t>) 562-7299</a:t>
            </a:r>
          </a:p>
        </p:txBody>
      </p:sp>
      <p:sp>
        <p:nvSpPr>
          <p:cNvPr id="4" name="TextBox 3"/>
          <p:cNvSpPr txBox="1"/>
          <p:nvPr/>
        </p:nvSpPr>
        <p:spPr>
          <a:xfrm>
            <a:off x="7602096" y="6172200"/>
            <a:ext cx="1414170" cy="553998"/>
          </a:xfrm>
          <a:prstGeom prst="rect">
            <a:avLst/>
          </a:prstGeom>
          <a:noFill/>
        </p:spPr>
        <p:txBody>
          <a:bodyPr wrap="none" rtlCol="0">
            <a:spAutoFit/>
          </a:bodyPr>
          <a:lstStyle/>
          <a:p>
            <a:r>
              <a:rPr lang="en-US" sz="1200" dirty="0"/>
              <a:t>October 14, 2015</a:t>
            </a:r>
          </a:p>
          <a:p>
            <a:endParaRPr lang="en-US" dirty="0"/>
          </a:p>
        </p:txBody>
      </p:sp>
    </p:spTree>
    <p:extLst>
      <p:ext uri="{BB962C8B-B14F-4D97-AF65-F5344CB8AC3E}">
        <p14:creationId xmlns:p14="http://schemas.microsoft.com/office/powerpoint/2010/main" val="32446137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Water Infrastructure Financing Has a Long History</a:t>
            </a:r>
          </a:p>
        </p:txBody>
      </p:sp>
      <p:sp>
        <p:nvSpPr>
          <p:cNvPr id="3" name="Content Placeholder 2"/>
          <p:cNvSpPr>
            <a:spLocks noGrp="1"/>
          </p:cNvSpPr>
          <p:nvPr>
            <p:ph idx="1"/>
          </p:nvPr>
        </p:nvSpPr>
        <p:spPr>
          <a:xfrm>
            <a:off x="457200" y="3886200"/>
            <a:ext cx="8229600" cy="2514600"/>
          </a:xfrm>
        </p:spPr>
        <p:txBody>
          <a:bodyPr/>
          <a:lstStyle/>
          <a:p>
            <a:r>
              <a:rPr lang="en-US" sz="1800" dirty="0"/>
              <a:t>Yale University recently received 136.20 euros ($153) in interest on a perpetual bond issued in 1648 from Dutch water authority </a:t>
            </a:r>
            <a:r>
              <a:rPr lang="en-US" sz="1800" i="1" dirty="0"/>
              <a:t>de Stichtse Rijnlanden</a:t>
            </a:r>
            <a:r>
              <a:rPr lang="en-US" sz="1800" dirty="0"/>
              <a:t>. The 1,000 guilder-bond ($509), which is written on goatskin, is one of the world’s oldest bonds that still </a:t>
            </a:r>
            <a:r>
              <a:rPr lang="en-US" sz="1800" dirty="0" smtClean="0"/>
              <a:t>pays </a:t>
            </a:r>
            <a:r>
              <a:rPr lang="en-US" sz="1800" dirty="0"/>
              <a:t>interest.</a:t>
            </a:r>
          </a:p>
          <a:p>
            <a:r>
              <a:rPr lang="en-US" sz="1800" dirty="0"/>
              <a:t>Yale, which has an endowment of $23.9 billion, paid 24,000 euros to acquire the bond in 2003 as an artifact. </a:t>
            </a:r>
            <a:r>
              <a:rPr lang="en-US" sz="1800" dirty="0" smtClean="0"/>
              <a:t>The </a:t>
            </a:r>
            <a:r>
              <a:rPr lang="en-US" sz="1800" dirty="0"/>
              <a:t>university contacted the authority to collect the interest. The bond was issued to pay for a small pier </a:t>
            </a:r>
            <a:r>
              <a:rPr lang="en-US" sz="1800" dirty="0" smtClean="0"/>
              <a:t>on </a:t>
            </a:r>
            <a:r>
              <a:rPr lang="en-US" sz="1800" dirty="0"/>
              <a:t>the Netherlands</a:t>
            </a:r>
            <a:r>
              <a:rPr lang="en-US" sz="1800" dirty="0" smtClean="0"/>
              <a:t>’ Lek </a:t>
            </a:r>
            <a:r>
              <a:rPr lang="en-US" sz="1800" dirty="0"/>
              <a:t>R</a:t>
            </a:r>
            <a:r>
              <a:rPr lang="en-US" sz="1800" dirty="0" smtClean="0"/>
              <a:t>iver</a:t>
            </a:r>
            <a:r>
              <a:rPr lang="en-US" sz="1800" dirty="0"/>
              <a:t>.</a:t>
            </a:r>
          </a:p>
        </p:txBody>
      </p:sp>
      <p:pic>
        <p:nvPicPr>
          <p:cNvPr id="4" name="Picture 3" descr="Lekdijk Bovendams&#10;"/>
          <p:cNvPicPr/>
          <p:nvPr/>
        </p:nvPicPr>
        <p:blipFill>
          <a:blip r:embed="rId2">
            <a:extLst>
              <a:ext uri="{28A0092B-C50C-407E-A947-70E740481C1C}">
                <a14:useLocalDpi xmlns:a14="http://schemas.microsoft.com/office/drawing/2010/main" val="0"/>
              </a:ext>
            </a:extLst>
          </a:blip>
          <a:srcRect/>
          <a:stretch>
            <a:fillRect/>
          </a:stretch>
        </p:blipFill>
        <p:spPr bwMode="auto">
          <a:xfrm>
            <a:off x="2857500" y="1676400"/>
            <a:ext cx="3429000" cy="2093669"/>
          </a:xfrm>
          <a:prstGeom prst="rect">
            <a:avLst/>
          </a:prstGeom>
          <a:noFill/>
          <a:ln>
            <a:noFill/>
          </a:ln>
        </p:spPr>
      </p:pic>
    </p:spTree>
    <p:extLst>
      <p:ext uri="{BB962C8B-B14F-4D97-AF65-F5344CB8AC3E}">
        <p14:creationId xmlns:p14="http://schemas.microsoft.com/office/powerpoint/2010/main" val="27360731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Introduction</a:t>
            </a:r>
            <a:r>
              <a:rPr lang="en-US" b="1" dirty="0"/>
              <a:t> </a:t>
            </a:r>
            <a:endParaRPr lang="en-US" dirty="0"/>
          </a:p>
        </p:txBody>
      </p:sp>
      <p:sp>
        <p:nvSpPr>
          <p:cNvPr id="3" name="Content Placeholder 2"/>
          <p:cNvSpPr>
            <a:spLocks noGrp="1"/>
          </p:cNvSpPr>
          <p:nvPr>
            <p:ph idx="1"/>
          </p:nvPr>
        </p:nvSpPr>
        <p:spPr/>
        <p:txBody>
          <a:bodyPr/>
          <a:lstStyle/>
          <a:p>
            <a:pPr lvl="0"/>
            <a:r>
              <a:rPr lang="en-US" sz="1800" dirty="0"/>
              <a:t>Congress has recently been considering several new legislative options to help finance water </a:t>
            </a:r>
            <a:r>
              <a:rPr lang="en-US" sz="1800" dirty="0" smtClean="0"/>
              <a:t>infrastructure </a:t>
            </a:r>
            <a:r>
              <a:rPr lang="en-US" sz="1800" dirty="0"/>
              <a:t>projects, including projects to build and upgrade drinking water treatment systems. </a:t>
            </a:r>
          </a:p>
          <a:p>
            <a:pPr lvl="0"/>
            <a:r>
              <a:rPr lang="en-US" sz="1800" dirty="0"/>
              <a:t>This presentation examines one particular option: the “Water Infrastructure Finance and Innovation Act” (</a:t>
            </a:r>
            <a:r>
              <a:rPr lang="en-US" sz="1800" b="1" dirty="0"/>
              <a:t>WIFIA)</a:t>
            </a:r>
            <a:r>
              <a:rPr lang="en-US" sz="1800" dirty="0"/>
              <a:t> program, which Congress authorized as a pilot program in the Water Resources Reform and Development Act of 2014. </a:t>
            </a:r>
          </a:p>
          <a:p>
            <a:r>
              <a:rPr lang="en-US" sz="1800" dirty="0"/>
              <a:t>WIFIA is modeled after an existing program that assists transportation infrastructure projects (e.g., highways, bridges, tunnels)--the Transportation Infrastructure Finance and Innovation Act (TIFIA) program. The TIFIA program has most often been used, and the WIFIA program is expected to be used most </a:t>
            </a:r>
            <a:r>
              <a:rPr lang="en-US" sz="1800" dirty="0" smtClean="0"/>
              <a:t>often, </a:t>
            </a:r>
            <a:r>
              <a:rPr lang="en-US" sz="1800" dirty="0"/>
              <a:t>in combination with a Public-Private Partnership (</a:t>
            </a:r>
            <a:r>
              <a:rPr lang="en-US" sz="1800" b="1" dirty="0"/>
              <a:t>P3</a:t>
            </a:r>
            <a:r>
              <a:rPr lang="en-US" sz="1800" dirty="0"/>
              <a:t>) transaction structure. </a:t>
            </a:r>
          </a:p>
        </p:txBody>
      </p:sp>
    </p:spTree>
    <p:extLst>
      <p:ext uri="{BB962C8B-B14F-4D97-AF65-F5344CB8AC3E}">
        <p14:creationId xmlns:p14="http://schemas.microsoft.com/office/powerpoint/2010/main" val="10982066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Potential Benefits of WIFIA</a:t>
            </a:r>
            <a:endParaRPr lang="en-US" sz="3200" dirty="0"/>
          </a:p>
        </p:txBody>
      </p:sp>
      <p:sp>
        <p:nvSpPr>
          <p:cNvPr id="3" name="Content Placeholder 2"/>
          <p:cNvSpPr>
            <a:spLocks noGrp="1"/>
          </p:cNvSpPr>
          <p:nvPr>
            <p:ph idx="1"/>
          </p:nvPr>
        </p:nvSpPr>
        <p:spPr>
          <a:xfrm>
            <a:off x="457200" y="1676400"/>
            <a:ext cx="8229600" cy="4572000"/>
          </a:xfrm>
        </p:spPr>
        <p:txBody>
          <a:bodyPr/>
          <a:lstStyle/>
          <a:p>
            <a:pPr marL="0" indent="0">
              <a:buNone/>
            </a:pPr>
            <a:r>
              <a:rPr lang="en-US" sz="1600" dirty="0"/>
              <a:t>Proponents of the WIFIA approach, including water utility organizations, cite several potential </a:t>
            </a:r>
            <a:r>
              <a:rPr lang="en-US" sz="1600" dirty="0" smtClean="0"/>
              <a:t>benefits:</a:t>
            </a:r>
          </a:p>
          <a:p>
            <a:pPr marL="0" indent="0">
              <a:buNone/>
            </a:pPr>
            <a:endParaRPr lang="en-US" sz="1600" dirty="0"/>
          </a:p>
          <a:p>
            <a:pPr lvl="0"/>
            <a:r>
              <a:rPr lang="en-US" sz="1600" dirty="0"/>
              <a:t>WIFIA could provide credit assistance to large water infrastructure projects that otherwise have difficulty obtaining financing.</a:t>
            </a:r>
          </a:p>
          <a:p>
            <a:pPr lvl="0"/>
            <a:r>
              <a:rPr lang="en-US" sz="1600" dirty="0"/>
              <a:t>Because WIFIA would access funds from the U.S. </a:t>
            </a:r>
            <a:r>
              <a:rPr lang="en-US" sz="1600" dirty="0" smtClean="0"/>
              <a:t>Treasury, </a:t>
            </a:r>
            <a:r>
              <a:rPr lang="en-US" sz="1600" dirty="0"/>
              <a:t>the mechanism could  lower the cost of capital for local government or private sector borrowers developing water infrastructure projects. </a:t>
            </a:r>
          </a:p>
          <a:p>
            <a:pPr lvl="0"/>
            <a:r>
              <a:rPr lang="en-US" sz="1600" dirty="0"/>
              <a:t>WIFIA assistance would have much less of a federal budgetary effect than conventional project grants that are not repaid (such as annual federal capitalization grants to SRFs), because only the subsidy cost of a loan (representing the presumed default rate on loans) would be scored. Thus, if only an average 10% subsidy cost is charged against budget authority, a $20 million budgetary allocation theoretically supports $200 million in loans.</a:t>
            </a:r>
          </a:p>
          <a:p>
            <a:pPr lvl="0"/>
            <a:r>
              <a:rPr lang="en-US" sz="1600" dirty="0"/>
              <a:t>To be eligible for assistance, projects must be determined to be creditworthy with a revenue stream for repayment, thus limiting the federal government’s exposure to default and also encouraging private capital investment (for example, via a P3).</a:t>
            </a:r>
          </a:p>
          <a:p>
            <a:pPr marL="0" indent="0">
              <a:buNone/>
            </a:pPr>
            <a:endParaRPr lang="en-US" dirty="0"/>
          </a:p>
        </p:txBody>
      </p:sp>
    </p:spTree>
    <p:extLst>
      <p:ext uri="{BB962C8B-B14F-4D97-AF65-F5344CB8AC3E}">
        <p14:creationId xmlns:p14="http://schemas.microsoft.com/office/powerpoint/2010/main" val="18449370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Disadvantages of WIFIA</a:t>
            </a:r>
            <a:endParaRPr lang="en-US" sz="3200" dirty="0"/>
          </a:p>
        </p:txBody>
      </p:sp>
      <p:sp>
        <p:nvSpPr>
          <p:cNvPr id="3" name="Content Placeholder 2"/>
          <p:cNvSpPr>
            <a:spLocks noGrp="1"/>
          </p:cNvSpPr>
          <p:nvPr>
            <p:ph idx="1"/>
          </p:nvPr>
        </p:nvSpPr>
        <p:spPr/>
        <p:txBody>
          <a:bodyPr/>
          <a:lstStyle/>
          <a:p>
            <a:pPr marL="0" indent="0">
              <a:buNone/>
            </a:pPr>
            <a:r>
              <a:rPr lang="en-US" sz="1500" dirty="0"/>
              <a:t>On the other hand, opponents of the WIFIA program, including organizations that represent state </a:t>
            </a:r>
            <a:r>
              <a:rPr lang="en-US" sz="1500" dirty="0" smtClean="0"/>
              <a:t>environmental </a:t>
            </a:r>
            <a:r>
              <a:rPr lang="en-US" sz="1500" dirty="0"/>
              <a:t>agency officials, cite several concerns</a:t>
            </a:r>
            <a:r>
              <a:rPr lang="en-US" sz="1500" dirty="0" smtClean="0"/>
              <a:t>:</a:t>
            </a:r>
          </a:p>
          <a:p>
            <a:pPr marL="0" indent="0">
              <a:buNone/>
            </a:pPr>
            <a:endParaRPr lang="en-US" sz="1500" dirty="0"/>
          </a:p>
          <a:p>
            <a:pPr lvl="0"/>
            <a:r>
              <a:rPr lang="en-US" sz="1500" u="sng" dirty="0"/>
              <a:t>Implementation of WIFIA will not occur until Congress appropriates funds to cover the subsidy cost of the program, which has not yet happened. </a:t>
            </a:r>
            <a:endParaRPr lang="en-US" sz="1500" dirty="0"/>
          </a:p>
          <a:p>
            <a:pPr lvl="0"/>
            <a:r>
              <a:rPr lang="en-US" sz="1500" dirty="0"/>
              <a:t>Under WIFIA, decision making for financing of water infrastructure projects would shift from the state and local level to federal officials (the EPA, in the case of drinking water projects).</a:t>
            </a:r>
          </a:p>
          <a:p>
            <a:pPr lvl="0"/>
            <a:r>
              <a:rPr lang="en-US" sz="1500" dirty="0"/>
              <a:t>Funding for a WIFIA program would likely have a detrimental effect on federal support for established and successful State Revolving Fund (SRF) programs that provide the largest source of water infrastructure assistance today--for example, the Kentucky Drinking Water State Revolving Fund (DWSRF). </a:t>
            </a:r>
          </a:p>
          <a:p>
            <a:pPr lvl="0"/>
            <a:r>
              <a:rPr lang="en-US" sz="1500" dirty="0"/>
              <a:t>While WIFIA is intended to assist large and costly projects, the majority of water infrastructure needs are for smaller projects. Especially if SRF assistance is decreased, these smaller projects would face significant financing challenges.</a:t>
            </a:r>
          </a:p>
          <a:p>
            <a:r>
              <a:rPr lang="en-US" sz="1500" dirty="0"/>
              <a:t>The WIFIA program does not now permit the combination of WIFIA funding with tax-exempt bond proceeds. </a:t>
            </a:r>
          </a:p>
        </p:txBody>
      </p:sp>
    </p:spTree>
    <p:extLst>
      <p:ext uri="{BB962C8B-B14F-4D97-AF65-F5344CB8AC3E}">
        <p14:creationId xmlns:p14="http://schemas.microsoft.com/office/powerpoint/2010/main" val="4921537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Local Government Demand for Water infrastructure </a:t>
            </a:r>
            <a:r>
              <a:rPr lang="en-US" sz="2800" b="1" dirty="0" smtClean="0"/>
              <a:t>Projects</a:t>
            </a:r>
            <a:endParaRPr lang="en-US" sz="3200" dirty="0"/>
          </a:p>
        </p:txBody>
      </p:sp>
      <p:sp>
        <p:nvSpPr>
          <p:cNvPr id="3" name="Content Placeholder 2"/>
          <p:cNvSpPr>
            <a:spLocks noGrp="1"/>
          </p:cNvSpPr>
          <p:nvPr>
            <p:ph idx="1"/>
          </p:nvPr>
        </p:nvSpPr>
        <p:spPr/>
        <p:txBody>
          <a:bodyPr/>
          <a:lstStyle/>
          <a:p>
            <a:pPr lvl="0"/>
            <a:r>
              <a:rPr lang="en-US" dirty="0"/>
              <a:t>The responsibility for providing water infrastructure in the U.S. falls primarily on local governments rather than the federal or state government. </a:t>
            </a:r>
          </a:p>
          <a:p>
            <a:pPr lvl="0"/>
            <a:r>
              <a:rPr lang="en-US" dirty="0"/>
              <a:t>According to the most recent estimates by the states and the federal EPA, funding needs for water infrastructure total $676 billion over the next 20 years.</a:t>
            </a:r>
          </a:p>
          <a:p>
            <a:r>
              <a:rPr lang="en-US" dirty="0"/>
              <a:t>Local governments thus face formidable challenges in providing adequate and reliable water infrastructure. </a:t>
            </a:r>
          </a:p>
        </p:txBody>
      </p:sp>
    </p:spTree>
    <p:extLst>
      <p:ext uri="{BB962C8B-B14F-4D97-AF65-F5344CB8AC3E}">
        <p14:creationId xmlns:p14="http://schemas.microsoft.com/office/powerpoint/2010/main" val="17130236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Local Government Funding for Water infrastructure </a:t>
            </a:r>
            <a:r>
              <a:rPr lang="en-US" sz="2800" b="1" dirty="0" smtClean="0"/>
              <a:t>Projects</a:t>
            </a:r>
            <a:endParaRPr lang="en-US" dirty="0"/>
          </a:p>
        </p:txBody>
      </p:sp>
      <p:sp>
        <p:nvSpPr>
          <p:cNvPr id="3" name="Content Placeholder 2"/>
          <p:cNvSpPr>
            <a:spLocks noGrp="1"/>
          </p:cNvSpPr>
          <p:nvPr>
            <p:ph idx="1"/>
          </p:nvPr>
        </p:nvSpPr>
        <p:spPr/>
        <p:txBody>
          <a:bodyPr/>
          <a:lstStyle/>
          <a:p>
            <a:pPr lvl="0"/>
            <a:r>
              <a:rPr lang="en-US" sz="1700" dirty="0"/>
              <a:t>The principal funding mechanism that local government have been using for water infrastructure is the issuance of tax-exempt municipal bonds, including SRF loans funded in part by tax-exempt bonds issued by state government finance authorities (e.g., the Kentucky Infrastructure Authority for the KY DWSRF)  </a:t>
            </a:r>
          </a:p>
          <a:p>
            <a:pPr lvl="0"/>
            <a:r>
              <a:rPr lang="en-US" sz="1700" dirty="0"/>
              <a:t>Public-private partnerships (P3s)  are long-term contractual arrangements between a public agency (such as a city or county government or municipal utility)  and a private company and have to date  provided only limited capital financing in the water sector. While they are increasingly used in transportation and some other infrastructure sectors, especially P3s that involve private sector debt or equity investment in a project, to date most P3s for water infrastructure have involved only contract operations for operation and maintenance rather than capital financing of the design and construction of the infrastructure project</a:t>
            </a:r>
          </a:p>
          <a:p>
            <a:r>
              <a:rPr lang="en-US" sz="1700" dirty="0"/>
              <a:t>Operation of the TIFIA Program for transportation infrastructure projects has generated interest in developing a similar program for water infrastructure.</a:t>
            </a:r>
          </a:p>
        </p:txBody>
      </p:sp>
    </p:spTree>
    <p:extLst>
      <p:ext uri="{BB962C8B-B14F-4D97-AF65-F5344CB8AC3E}">
        <p14:creationId xmlns:p14="http://schemas.microsoft.com/office/powerpoint/2010/main" val="17577413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The WIFIA </a:t>
            </a:r>
            <a:r>
              <a:rPr lang="en-US" sz="3200" b="1" dirty="0" smtClean="0"/>
              <a:t>Program</a:t>
            </a:r>
            <a:r>
              <a:rPr lang="en-US" sz="3200" dirty="0"/>
              <a:t> </a:t>
            </a:r>
            <a:r>
              <a:rPr lang="en-US" sz="3200" dirty="0" smtClean="0"/>
              <a:t>(1</a:t>
            </a:r>
            <a:r>
              <a:rPr lang="en-US" sz="3200" dirty="0"/>
              <a:t>)</a:t>
            </a:r>
          </a:p>
        </p:txBody>
      </p:sp>
      <p:sp>
        <p:nvSpPr>
          <p:cNvPr id="3" name="Content Placeholder 2"/>
          <p:cNvSpPr>
            <a:spLocks noGrp="1"/>
          </p:cNvSpPr>
          <p:nvPr>
            <p:ph idx="1"/>
          </p:nvPr>
        </p:nvSpPr>
        <p:spPr/>
        <p:txBody>
          <a:bodyPr/>
          <a:lstStyle/>
          <a:p>
            <a:pPr lvl="0"/>
            <a:r>
              <a:rPr lang="en-US" sz="1800" dirty="0"/>
              <a:t>Under the WIFIA five-year pilot program authorized (but not yet appropriated) by Congress, EPA is authorized a total of $175 million over 5 years (beginning with $20 million in FY 2015 and increasing to $50 million in FY 2019) to provide credit assistance for drinking water projects.  </a:t>
            </a:r>
          </a:p>
          <a:p>
            <a:r>
              <a:rPr lang="en-US" sz="1800" dirty="0" smtClean="0"/>
              <a:t>As </a:t>
            </a:r>
            <a:r>
              <a:rPr lang="en-US" sz="1800" dirty="0"/>
              <a:t>is the case with TIFIA, </a:t>
            </a:r>
            <a:r>
              <a:rPr lang="en-US" sz="1800" dirty="0" smtClean="0"/>
              <a:t>WFIA  credit </a:t>
            </a:r>
            <a:r>
              <a:rPr lang="en-US" sz="1800" dirty="0"/>
              <a:t>assistance will usually be provided in the form of loans at interest rates pegged to the U.S. Treasury rates for loans of the same maturity. </a:t>
            </a:r>
          </a:p>
          <a:p>
            <a:pPr lvl="0"/>
            <a:r>
              <a:rPr lang="en-US" sz="1800" dirty="0"/>
              <a:t>WIFIA loans can be for up to 35 years after project completion, repayment need not begin until five years after project completion, and the amortization schedule can be </a:t>
            </a:r>
            <a:r>
              <a:rPr lang="en-US" sz="1800" dirty="0" smtClean="0"/>
              <a:t>flexible</a:t>
            </a:r>
            <a:endParaRPr lang="en-US" sz="1800" dirty="0"/>
          </a:p>
          <a:p>
            <a:r>
              <a:rPr lang="en-US" sz="1800" dirty="0"/>
              <a:t>Thus, the WIFIA program will provide funding  at a low cost to the borrower, because the 30-year Treasury rate is likely to be even less than the rates on tax-exempt municipal bonds  of comparable maturity</a:t>
            </a:r>
          </a:p>
        </p:txBody>
      </p:sp>
    </p:spTree>
    <p:extLst>
      <p:ext uri="{BB962C8B-B14F-4D97-AF65-F5344CB8AC3E}">
        <p14:creationId xmlns:p14="http://schemas.microsoft.com/office/powerpoint/2010/main" val="7148111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 </a:t>
            </a:r>
            <a:r>
              <a:rPr lang="en-US" sz="3200" b="1" dirty="0" smtClean="0"/>
              <a:t>The </a:t>
            </a:r>
            <a:r>
              <a:rPr lang="en-US" sz="3200" b="1" dirty="0"/>
              <a:t>WIFIA </a:t>
            </a:r>
            <a:r>
              <a:rPr lang="en-US" sz="3200" b="1" dirty="0" smtClean="0"/>
              <a:t>Program</a:t>
            </a:r>
            <a:r>
              <a:rPr lang="en-US" sz="3200" dirty="0"/>
              <a:t> </a:t>
            </a:r>
            <a:r>
              <a:rPr lang="en-US" sz="3200" dirty="0" smtClean="0"/>
              <a:t>(2</a:t>
            </a:r>
            <a:r>
              <a:rPr lang="en-US" sz="3200" dirty="0"/>
              <a:t>)</a:t>
            </a:r>
          </a:p>
        </p:txBody>
      </p:sp>
      <p:sp>
        <p:nvSpPr>
          <p:cNvPr id="3" name="Content Placeholder 2"/>
          <p:cNvSpPr>
            <a:spLocks noGrp="1"/>
          </p:cNvSpPr>
          <p:nvPr>
            <p:ph idx="1"/>
          </p:nvPr>
        </p:nvSpPr>
        <p:spPr/>
        <p:txBody>
          <a:bodyPr/>
          <a:lstStyle/>
          <a:p>
            <a:pPr lvl="0"/>
            <a:r>
              <a:rPr lang="en-US" sz="2000" dirty="0"/>
              <a:t>For WIFIA assistance, projects must have eligible project cost ≥$20 million or ≥$5 million in rural areas (population of ≤25,000</a:t>
            </a:r>
            <a:r>
              <a:rPr lang="en-US" sz="2000" dirty="0" smtClean="0"/>
              <a:t>).</a:t>
            </a:r>
            <a:endParaRPr lang="en-US" sz="2000" dirty="0"/>
          </a:p>
          <a:p>
            <a:pPr lvl="0"/>
            <a:r>
              <a:rPr lang="en-US" sz="2000" dirty="0"/>
              <a:t>WIFIA assistance is available to eligible project sponsors including (1) a state or local government, (2) a private sector entity developing a project endorsed  by a state or local government, or (3) a state infrastructure financing authority (such as KIA) for a group of eligible projects.  </a:t>
            </a:r>
          </a:p>
          <a:p>
            <a:pPr lvl="0"/>
            <a:r>
              <a:rPr lang="en-US" sz="2000" dirty="0"/>
              <a:t>The maximum amount of the WIFIA loan is generally limited to 49% of eligible project cost </a:t>
            </a:r>
          </a:p>
          <a:p>
            <a:pPr lvl="0"/>
            <a:r>
              <a:rPr lang="en-US" sz="2000" dirty="0"/>
              <a:t>Except for certain projects in rural areas, the total amount of federal assistance (WIFIA and other federal sources) may not exceed 80% of a project’s cost.</a:t>
            </a:r>
          </a:p>
          <a:p>
            <a:endParaRPr lang="en-US" dirty="0"/>
          </a:p>
        </p:txBody>
      </p:sp>
    </p:spTree>
    <p:extLst>
      <p:ext uri="{BB962C8B-B14F-4D97-AF65-F5344CB8AC3E}">
        <p14:creationId xmlns:p14="http://schemas.microsoft.com/office/powerpoint/2010/main" val="40253658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The WIFIA </a:t>
            </a:r>
            <a:r>
              <a:rPr lang="en-US" sz="3200" b="1" dirty="0" smtClean="0"/>
              <a:t>Program</a:t>
            </a:r>
            <a:r>
              <a:rPr lang="en-US" sz="3200" dirty="0"/>
              <a:t> </a:t>
            </a:r>
            <a:r>
              <a:rPr lang="en-US" sz="3200" dirty="0" smtClean="0"/>
              <a:t>(3)</a:t>
            </a:r>
            <a:endParaRPr lang="en-US" sz="3200" dirty="0"/>
          </a:p>
        </p:txBody>
      </p:sp>
      <p:sp>
        <p:nvSpPr>
          <p:cNvPr id="3" name="Content Placeholder 2"/>
          <p:cNvSpPr>
            <a:spLocks noGrp="1"/>
          </p:cNvSpPr>
          <p:nvPr>
            <p:ph idx="1"/>
          </p:nvPr>
        </p:nvSpPr>
        <p:spPr>
          <a:xfrm>
            <a:off x="457200" y="1676400"/>
            <a:ext cx="8229600" cy="4221163"/>
          </a:xfrm>
        </p:spPr>
        <p:txBody>
          <a:bodyPr/>
          <a:lstStyle/>
          <a:p>
            <a:pPr lvl="0"/>
            <a:r>
              <a:rPr lang="en-US" sz="1800" dirty="0"/>
              <a:t>Activities eligible for assistance under the WIFIA pilot program include project development and planning, construction, acquisition of real property, and carrying costs during construction</a:t>
            </a:r>
            <a:r>
              <a:rPr lang="en-US" sz="1800" dirty="0" smtClean="0"/>
              <a:t>.</a:t>
            </a:r>
            <a:endParaRPr lang="en-US" sz="1800" dirty="0"/>
          </a:p>
          <a:p>
            <a:pPr lvl="0"/>
            <a:r>
              <a:rPr lang="en-US" sz="1800" dirty="0"/>
              <a:t>Projects eligible for WIFIA assistance, in the drinking water sector,  include community drinking water facilities, projects for enhanced energy efficiency of a public water system treatment works, repair or rehabilitation of aging drinking water systems, water recycling projects, or a combination of such projects. </a:t>
            </a:r>
          </a:p>
          <a:p>
            <a:r>
              <a:rPr lang="en-US" sz="1800" dirty="0" smtClean="0"/>
              <a:t>EPA </a:t>
            </a:r>
            <a:r>
              <a:rPr lang="en-US" sz="1800" dirty="0"/>
              <a:t>will determine eligibility based on a project’s creditworthiness and dedicated revenue sources for repayment. Selection criteria will include the national or regional significance of the project, extent of public or private financing in addition to WIFIA assistance, use of new or innovative approaches (e.g., P3), the amount of budget authority required to fund the WIFIA assistance, the extent to which a project serves regions with significant energy development or production areas, and the extent to which a project serves a region with significant water resource challenges.</a:t>
            </a:r>
          </a:p>
        </p:txBody>
      </p:sp>
    </p:spTree>
    <p:extLst>
      <p:ext uri="{BB962C8B-B14F-4D97-AF65-F5344CB8AC3E}">
        <p14:creationId xmlns:p14="http://schemas.microsoft.com/office/powerpoint/2010/main" val="14242409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WHAT IS </a:t>
            </a:r>
            <a:r>
              <a:rPr lang="en-US" sz="3200" b="1" dirty="0" smtClean="0"/>
              <a:t>A</a:t>
            </a:r>
            <a:r>
              <a:rPr lang="en-US" sz="3200" dirty="0" smtClean="0"/>
              <a:t/>
            </a:r>
            <a:br>
              <a:rPr lang="en-US" sz="3200" dirty="0" smtClean="0"/>
            </a:br>
            <a:r>
              <a:rPr lang="en-US" sz="3200" b="1" dirty="0" smtClean="0"/>
              <a:t>PUBLIC-PRIVATE PARTNERSHIP?</a:t>
            </a:r>
            <a:endParaRPr lang="en-US" sz="3200" b="1" dirty="0"/>
          </a:p>
        </p:txBody>
      </p:sp>
      <p:sp>
        <p:nvSpPr>
          <p:cNvPr id="3" name="Content Placeholder 2"/>
          <p:cNvSpPr>
            <a:spLocks noGrp="1"/>
          </p:cNvSpPr>
          <p:nvPr>
            <p:ph idx="1"/>
          </p:nvPr>
        </p:nvSpPr>
        <p:spPr/>
        <p:txBody>
          <a:bodyPr/>
          <a:lstStyle/>
          <a:p>
            <a:pPr marL="0" indent="0">
              <a:buNone/>
            </a:pPr>
            <a:r>
              <a:rPr lang="en-US" sz="1800" dirty="0"/>
              <a:t>In essence, a PPP is a long-term contract between a </a:t>
            </a:r>
            <a:r>
              <a:rPr lang="en-US" sz="1800" i="1" dirty="0"/>
              <a:t>public agency</a:t>
            </a:r>
            <a:r>
              <a:rPr lang="en-US" sz="1800" dirty="0"/>
              <a:t> (the federal government, a state or local government, or a government-owned entity) and a </a:t>
            </a:r>
            <a:r>
              <a:rPr lang="en-US" sz="1800" i="1" dirty="0"/>
              <a:t>private sector party</a:t>
            </a:r>
            <a:r>
              <a:rPr lang="en-US" sz="1800" dirty="0"/>
              <a:t> (typically a consortium of private sector entities) in which</a:t>
            </a:r>
            <a:r>
              <a:rPr lang="en-US" sz="1800" dirty="0" smtClean="0"/>
              <a:t>:</a:t>
            </a:r>
          </a:p>
          <a:p>
            <a:pPr marL="0" indent="0">
              <a:buNone/>
            </a:pPr>
            <a:endParaRPr lang="en-US" sz="1800" dirty="0"/>
          </a:p>
          <a:p>
            <a:pPr lvl="0"/>
            <a:r>
              <a:rPr lang="en-US" sz="1800" dirty="0"/>
              <a:t>the public agency leverages the private sector party’s skills and resources to perform all or significant aspects of a project (e.g., financing, design, construction, and/or O&amp;M) </a:t>
            </a:r>
          </a:p>
          <a:p>
            <a:pPr lvl="0"/>
            <a:r>
              <a:rPr lang="en-US" sz="1800" dirty="0"/>
              <a:t>the public agency and the private sector party share the risks and rewards of the project</a:t>
            </a:r>
          </a:p>
          <a:p>
            <a:r>
              <a:rPr lang="en-US" sz="1800" dirty="0"/>
              <a:t>the public agency retains some degree of control over the project (either through ownership of the project or contractual provisions restricting the private sector party).</a:t>
            </a:r>
          </a:p>
        </p:txBody>
      </p:sp>
    </p:spTree>
    <p:extLst>
      <p:ext uri="{BB962C8B-B14F-4D97-AF65-F5344CB8AC3E}">
        <p14:creationId xmlns:p14="http://schemas.microsoft.com/office/powerpoint/2010/main" val="26160883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Possible Advantages of P3s</a:t>
            </a:r>
          </a:p>
        </p:txBody>
      </p:sp>
      <p:graphicFrame>
        <p:nvGraphicFramePr>
          <p:cNvPr id="5" name="Table 4"/>
          <p:cNvGraphicFramePr>
            <a:graphicFrameLocks noGrp="1"/>
          </p:cNvGraphicFramePr>
          <p:nvPr>
            <p:extLst>
              <p:ext uri="{D42A27DB-BD31-4B8C-83A1-F6EECF244321}">
                <p14:modId xmlns:p14="http://schemas.microsoft.com/office/powerpoint/2010/main" val="1268468314"/>
              </p:ext>
            </p:extLst>
          </p:nvPr>
        </p:nvGraphicFramePr>
        <p:xfrm>
          <a:off x="1600200" y="2514600"/>
          <a:ext cx="6080760" cy="3261360"/>
        </p:xfrm>
        <a:graphic>
          <a:graphicData uri="http://schemas.openxmlformats.org/drawingml/2006/table">
            <a:tbl>
              <a:tblPr firstRow="1" firstCol="1" bandRow="1"/>
              <a:tblGrid>
                <a:gridCol w="3040380"/>
                <a:gridCol w="3040380"/>
              </a:tblGrid>
              <a:tr h="0">
                <a:tc>
                  <a:txBody>
                    <a:bodyPr/>
                    <a:lstStyle/>
                    <a:p>
                      <a:pPr marL="0" marR="0" indent="0">
                        <a:spcBef>
                          <a:spcPts val="0"/>
                        </a:spcBef>
                        <a:spcAft>
                          <a:spcPts val="1200"/>
                        </a:spcAft>
                        <a:tabLst>
                          <a:tab pos="1371600" algn="l"/>
                          <a:tab pos="457200" algn="l"/>
                        </a:tabLst>
                      </a:pPr>
                      <a:r>
                        <a:rPr lang="en-US" sz="1200" dirty="0">
                          <a:effectLst/>
                          <a:latin typeface="Calibri"/>
                          <a:ea typeface="Times New Roman"/>
                          <a:cs typeface="Times New Roman"/>
                          <a:sym typeface="Symbol"/>
                        </a:rPr>
                        <a:t></a:t>
                      </a:r>
                      <a:r>
                        <a:rPr lang="en-US" sz="1200" dirty="0">
                          <a:effectLst/>
                          <a:latin typeface="Calibri"/>
                          <a:ea typeface="Times New Roman"/>
                          <a:cs typeface="Times New Roman"/>
                        </a:rPr>
                        <a:t>   risk transfer</a:t>
                      </a:r>
                      <a:endParaRPr lang="en-US" sz="1100" dirty="0">
                        <a:effectLst/>
                        <a:latin typeface="Calibri"/>
                        <a:ea typeface="Times New Roman"/>
                        <a:cs typeface="Times New Roman"/>
                      </a:endParaRPr>
                    </a:p>
                    <a:p>
                      <a:pPr marL="0" marR="0" indent="0">
                        <a:spcBef>
                          <a:spcPts val="0"/>
                        </a:spcBef>
                        <a:spcAft>
                          <a:spcPts val="1200"/>
                        </a:spcAft>
                        <a:tabLst>
                          <a:tab pos="1371600" algn="l"/>
                          <a:tab pos="457200" algn="l"/>
                        </a:tabLst>
                      </a:pPr>
                      <a:r>
                        <a:rPr lang="en-US" sz="1200" dirty="0">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spcBef>
                          <a:spcPts val="0"/>
                        </a:spcBef>
                        <a:spcAft>
                          <a:spcPts val="1200"/>
                        </a:spcAft>
                        <a:tabLst>
                          <a:tab pos="1371600" algn="l"/>
                          <a:tab pos="457200" algn="l"/>
                        </a:tabLst>
                      </a:pPr>
                      <a:r>
                        <a:rPr lang="en-US" sz="1200" dirty="0">
                          <a:effectLst/>
                          <a:latin typeface="Calibri"/>
                          <a:ea typeface="Times New Roman"/>
                          <a:cs typeface="Times New Roman"/>
                          <a:sym typeface="Symbol"/>
                        </a:rPr>
                        <a:t></a:t>
                      </a:r>
                      <a:r>
                        <a:rPr lang="en-US" sz="1200" dirty="0">
                          <a:effectLst/>
                          <a:latin typeface="Calibri"/>
                          <a:ea typeface="Times New Roman"/>
                          <a:cs typeface="Times New Roman"/>
                        </a:rPr>
                        <a:t>     avoids underbidding</a:t>
                      </a:r>
                      <a:endParaRPr lang="en-US" sz="1100" dirty="0">
                        <a:effectLst/>
                        <a:latin typeface="Calibri"/>
                        <a:ea typeface="Times New Roman"/>
                        <a:cs typeface="Times New Roman"/>
                      </a:endParaRPr>
                    </a:p>
                    <a:p>
                      <a:pPr marL="0" marR="0" indent="0">
                        <a:spcBef>
                          <a:spcPts val="0"/>
                        </a:spcBef>
                        <a:spcAft>
                          <a:spcPts val="1200"/>
                        </a:spcAft>
                        <a:tabLst>
                          <a:tab pos="1371600" algn="l"/>
                          <a:tab pos="457200" algn="l"/>
                        </a:tabLst>
                      </a:pPr>
                      <a:r>
                        <a:rPr lang="en-US" sz="1200" u="none" strike="noStrike" dirty="0">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0">
                <a:tc>
                  <a:txBody>
                    <a:bodyPr/>
                    <a:lstStyle/>
                    <a:p>
                      <a:pPr marL="171450" marR="0" indent="-171450" algn="just">
                        <a:spcBef>
                          <a:spcPts val="0"/>
                        </a:spcBef>
                        <a:spcAft>
                          <a:spcPts val="1200"/>
                        </a:spcAft>
                        <a:buFont typeface="Symbol"/>
                        <a:buChar char="·"/>
                        <a:tabLst>
                          <a:tab pos="1371600" algn="l"/>
                          <a:tab pos="457200" algn="l"/>
                        </a:tabLst>
                      </a:pPr>
                      <a:r>
                        <a:rPr lang="en-US" sz="1200" dirty="0" smtClean="0">
                          <a:effectLst/>
                          <a:latin typeface="Calibri"/>
                          <a:ea typeface="Times New Roman"/>
                          <a:cs typeface="Times New Roman"/>
                        </a:rPr>
                        <a:t>public </a:t>
                      </a:r>
                      <a:r>
                        <a:rPr lang="en-US" sz="1200" dirty="0">
                          <a:effectLst/>
                          <a:latin typeface="Calibri"/>
                          <a:ea typeface="Times New Roman"/>
                          <a:cs typeface="Times New Roman"/>
                        </a:rPr>
                        <a:t>private partnership may be the only feasible way to develop the </a:t>
                      </a:r>
                      <a:r>
                        <a:rPr lang="en-US" sz="1200" dirty="0" smtClean="0">
                          <a:effectLst/>
                          <a:latin typeface="Calibri"/>
                          <a:ea typeface="Times New Roman"/>
                          <a:cs typeface="Times New Roman"/>
                        </a:rPr>
                        <a:t>project</a:t>
                      </a:r>
                    </a:p>
                    <a:p>
                      <a:pPr marL="0" marR="0" indent="0" algn="just">
                        <a:spcBef>
                          <a:spcPts val="0"/>
                        </a:spcBef>
                        <a:spcAft>
                          <a:spcPts val="1200"/>
                        </a:spcAft>
                        <a:buFont typeface="Symbol"/>
                        <a:buNone/>
                        <a:tabLst>
                          <a:tab pos="1371600" algn="l"/>
                          <a:tab pos="457200" algn="l"/>
                        </a:tabLst>
                      </a:pPr>
                      <a:endParaRPr lang="en-US" sz="1100" dirty="0">
                        <a:effectLst/>
                        <a:latin typeface="Calibri"/>
                        <a:ea typeface="Times New Roman"/>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spcBef>
                          <a:spcPts val="0"/>
                        </a:spcBef>
                        <a:spcAft>
                          <a:spcPts val="1200"/>
                        </a:spcAft>
                        <a:tabLst>
                          <a:tab pos="1371600" algn="l"/>
                          <a:tab pos="457200" algn="l"/>
                        </a:tabLst>
                      </a:pPr>
                      <a:r>
                        <a:rPr lang="en-US" sz="1200" dirty="0">
                          <a:effectLst/>
                          <a:latin typeface="Calibri"/>
                          <a:ea typeface="Times New Roman"/>
                          <a:cs typeface="Times New Roman"/>
                          <a:sym typeface="Symbol"/>
                        </a:rPr>
                        <a:t></a:t>
                      </a:r>
                      <a:r>
                        <a:rPr lang="en-US" sz="1200" dirty="0">
                          <a:effectLst/>
                          <a:latin typeface="Calibri"/>
                          <a:ea typeface="Times New Roman"/>
                          <a:cs typeface="Times New Roman"/>
                        </a:rPr>
                        <a:t>     shorter construction periods</a:t>
                      </a:r>
                      <a:endParaRPr lang="en-US" sz="1100" dirty="0">
                        <a:effectLst/>
                        <a:latin typeface="Calibri"/>
                        <a:ea typeface="Times New Roman"/>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0">
                <a:tc>
                  <a:txBody>
                    <a:bodyPr/>
                    <a:lstStyle/>
                    <a:p>
                      <a:pPr marL="171450" marR="0" indent="-171450">
                        <a:spcBef>
                          <a:spcPts val="0"/>
                        </a:spcBef>
                        <a:spcAft>
                          <a:spcPts val="1200"/>
                        </a:spcAft>
                        <a:buFont typeface="Symbol"/>
                        <a:buChar char="·"/>
                        <a:tabLst>
                          <a:tab pos="1371600" algn="l"/>
                          <a:tab pos="457200" algn="l"/>
                        </a:tabLst>
                      </a:pPr>
                      <a:r>
                        <a:rPr lang="en-US" sz="1200" dirty="0" smtClean="0">
                          <a:effectLst/>
                          <a:latin typeface="Calibri"/>
                          <a:ea typeface="Times New Roman"/>
                          <a:cs typeface="Times New Roman"/>
                        </a:rPr>
                        <a:t>reduces </a:t>
                      </a:r>
                      <a:r>
                        <a:rPr lang="en-US" sz="1200" dirty="0">
                          <a:effectLst/>
                          <a:latin typeface="Calibri"/>
                          <a:ea typeface="Times New Roman"/>
                          <a:cs typeface="Times New Roman"/>
                        </a:rPr>
                        <a:t>government </a:t>
                      </a:r>
                      <a:r>
                        <a:rPr lang="en-US" sz="1200" dirty="0" smtClean="0">
                          <a:effectLst/>
                          <a:latin typeface="Calibri"/>
                          <a:ea typeface="Times New Roman"/>
                          <a:cs typeface="Times New Roman"/>
                        </a:rPr>
                        <a:t>debt</a:t>
                      </a:r>
                    </a:p>
                    <a:p>
                      <a:pPr marL="171450" marR="0" indent="-171450">
                        <a:spcBef>
                          <a:spcPts val="0"/>
                        </a:spcBef>
                        <a:spcAft>
                          <a:spcPts val="1200"/>
                        </a:spcAft>
                        <a:buFont typeface="Symbol"/>
                        <a:buChar char="·"/>
                        <a:tabLst>
                          <a:tab pos="1371600" algn="l"/>
                          <a:tab pos="457200" algn="l"/>
                        </a:tabLst>
                      </a:pPr>
                      <a:endParaRPr lang="en-US" sz="1100" dirty="0">
                        <a:effectLst/>
                        <a:latin typeface="Calibri"/>
                        <a:ea typeface="Times New Roman"/>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spcBef>
                          <a:spcPts val="0"/>
                        </a:spcBef>
                        <a:spcAft>
                          <a:spcPts val="1200"/>
                        </a:spcAft>
                        <a:tabLst>
                          <a:tab pos="1371600" algn="l"/>
                          <a:tab pos="457200" algn="l"/>
                        </a:tabLst>
                      </a:pPr>
                      <a:r>
                        <a:rPr lang="en-US" sz="1200" dirty="0">
                          <a:effectLst/>
                          <a:latin typeface="Calibri"/>
                          <a:ea typeface="Times New Roman"/>
                          <a:cs typeface="Times New Roman"/>
                          <a:sym typeface="Symbol"/>
                        </a:rPr>
                        <a:t></a:t>
                      </a:r>
                      <a:r>
                        <a:rPr lang="en-US" sz="1200" dirty="0">
                          <a:effectLst/>
                          <a:latin typeface="Calibri"/>
                          <a:ea typeface="Times New Roman"/>
                          <a:cs typeface="Times New Roman"/>
                        </a:rPr>
                        <a:t>     technical expertise</a:t>
                      </a:r>
                      <a:endParaRPr lang="en-US" sz="1100" dirty="0">
                        <a:effectLst/>
                        <a:latin typeface="Calibri"/>
                        <a:ea typeface="Times New Roman"/>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0">
                <a:tc>
                  <a:txBody>
                    <a:bodyPr/>
                    <a:lstStyle/>
                    <a:p>
                      <a:pPr marL="0" marR="0" indent="0">
                        <a:spcBef>
                          <a:spcPts val="0"/>
                        </a:spcBef>
                        <a:spcAft>
                          <a:spcPts val="1200"/>
                        </a:spcAft>
                        <a:tabLst>
                          <a:tab pos="1371600" algn="l"/>
                          <a:tab pos="457200" algn="l"/>
                        </a:tabLst>
                      </a:pPr>
                      <a:r>
                        <a:rPr lang="en-US" sz="1200" dirty="0">
                          <a:effectLst/>
                          <a:latin typeface="Calibri"/>
                          <a:ea typeface="Times New Roman"/>
                          <a:cs typeface="Times New Roman"/>
                          <a:sym typeface="Symbol"/>
                        </a:rPr>
                        <a:t></a:t>
                      </a:r>
                      <a:r>
                        <a:rPr lang="en-US" sz="1200" dirty="0">
                          <a:effectLst/>
                          <a:latin typeface="Calibri"/>
                          <a:ea typeface="Times New Roman"/>
                          <a:cs typeface="Times New Roman"/>
                        </a:rPr>
                        <a:t>     budget relief</a:t>
                      </a:r>
                      <a:endParaRPr lang="en-US" sz="1100" dirty="0">
                        <a:effectLst/>
                        <a:latin typeface="Calibri"/>
                        <a:ea typeface="Times New Roman"/>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spcBef>
                          <a:spcPts val="0"/>
                        </a:spcBef>
                        <a:spcAft>
                          <a:spcPts val="1200"/>
                        </a:spcAft>
                        <a:tabLst>
                          <a:tab pos="1371600" algn="l"/>
                          <a:tab pos="457200" algn="l"/>
                        </a:tabLst>
                      </a:pPr>
                      <a:r>
                        <a:rPr lang="en-US" sz="1200" dirty="0">
                          <a:effectLst/>
                          <a:latin typeface="Calibri"/>
                          <a:ea typeface="Times New Roman"/>
                          <a:cs typeface="Times New Roman"/>
                          <a:sym typeface="Symbol"/>
                        </a:rPr>
                        <a:t></a:t>
                      </a:r>
                      <a:r>
                        <a:rPr lang="en-US" sz="1200" dirty="0">
                          <a:effectLst/>
                          <a:latin typeface="Calibri"/>
                          <a:ea typeface="Times New Roman"/>
                          <a:cs typeface="Times New Roman"/>
                        </a:rPr>
                        <a:t>     minimizes waste </a:t>
                      </a:r>
                      <a:endParaRPr lang="en-US" sz="1100" dirty="0">
                        <a:effectLst/>
                        <a:latin typeface="Calibri"/>
                        <a:ea typeface="Times New Roman"/>
                        <a:cs typeface="Times New Roman"/>
                      </a:endParaRPr>
                    </a:p>
                    <a:p>
                      <a:pPr marL="0" marR="0" indent="0">
                        <a:spcBef>
                          <a:spcPts val="0"/>
                        </a:spcBef>
                        <a:spcAft>
                          <a:spcPts val="1200"/>
                        </a:spcAft>
                        <a:tabLst>
                          <a:tab pos="1371600" algn="l"/>
                          <a:tab pos="457200" algn="l"/>
                        </a:tabLst>
                      </a:pPr>
                      <a:r>
                        <a:rPr lang="en-US" sz="1200" u="none" strike="noStrike" dirty="0">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22275">
                <a:tc>
                  <a:txBody>
                    <a:bodyPr/>
                    <a:lstStyle/>
                    <a:p>
                      <a:pPr marL="0" marR="0" indent="0">
                        <a:spcBef>
                          <a:spcPts val="0"/>
                        </a:spcBef>
                        <a:spcAft>
                          <a:spcPts val="1200"/>
                        </a:spcAft>
                        <a:tabLst>
                          <a:tab pos="1371600" algn="l"/>
                          <a:tab pos="457200" algn="l"/>
                        </a:tabLst>
                      </a:pPr>
                      <a:r>
                        <a:rPr lang="en-US" sz="1200">
                          <a:effectLst/>
                          <a:latin typeface="Calibri"/>
                          <a:ea typeface="Times New Roman"/>
                          <a:cs typeface="Times New Roman"/>
                          <a:sym typeface="Symbol"/>
                        </a:rPr>
                        <a:t></a:t>
                      </a:r>
                      <a:r>
                        <a:rPr lang="en-US" sz="1200">
                          <a:effectLst/>
                          <a:latin typeface="Calibri"/>
                          <a:ea typeface="Times New Roman"/>
                          <a:cs typeface="Times New Roman"/>
                        </a:rPr>
                        <a:t>     cost savings</a:t>
                      </a:r>
                      <a:endParaRPr lang="en-US" sz="1100">
                        <a:effectLst/>
                        <a:latin typeface="Calibri"/>
                        <a:ea typeface="Times New Roman"/>
                        <a:cs typeface="Times New Roman"/>
                      </a:endParaRPr>
                    </a:p>
                    <a:p>
                      <a:pPr marL="0" marR="0" indent="0">
                        <a:spcBef>
                          <a:spcPts val="0"/>
                        </a:spcBef>
                        <a:spcAft>
                          <a:spcPts val="1200"/>
                        </a:spcAft>
                        <a:tabLst>
                          <a:tab pos="1371600" algn="l"/>
                          <a:tab pos="457200" algn="l"/>
                        </a:tabLst>
                      </a:pPr>
                      <a:r>
                        <a:rPr lang="en-US" sz="1200">
                          <a:effectLst/>
                          <a:latin typeface="Calibri"/>
                          <a:ea typeface="Times New Roman"/>
                          <a:cs typeface="Times New Roman"/>
                        </a:rPr>
                        <a:t> </a:t>
                      </a:r>
                      <a:endParaRPr lang="en-US" sz="1100">
                        <a:effectLst/>
                        <a:latin typeface="Calibri"/>
                        <a:ea typeface="Times New Roman"/>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spcBef>
                          <a:spcPts val="0"/>
                        </a:spcBef>
                        <a:spcAft>
                          <a:spcPts val="1200"/>
                        </a:spcAft>
                        <a:tabLst>
                          <a:tab pos="1371600" algn="l"/>
                          <a:tab pos="457200" algn="l"/>
                        </a:tabLst>
                      </a:pPr>
                      <a:r>
                        <a:rPr lang="en-US" sz="1200" dirty="0">
                          <a:effectLst/>
                          <a:latin typeface="Calibri"/>
                          <a:ea typeface="Times New Roman"/>
                          <a:cs typeface="Times New Roman"/>
                          <a:sym typeface="Symbol"/>
                        </a:rPr>
                        <a:t></a:t>
                      </a:r>
                      <a:r>
                        <a:rPr lang="en-US" sz="1200" dirty="0">
                          <a:effectLst/>
                          <a:latin typeface="Calibri"/>
                          <a:ea typeface="Times New Roman"/>
                          <a:cs typeface="Times New Roman"/>
                        </a:rPr>
                        <a:t>     better project O&amp;M</a:t>
                      </a:r>
                      <a:endParaRPr lang="en-US" sz="1100" dirty="0">
                        <a:effectLst/>
                        <a:latin typeface="Calibri"/>
                        <a:ea typeface="Times New Roman"/>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0">
                <a:tc>
                  <a:txBody>
                    <a:bodyPr/>
                    <a:lstStyle/>
                    <a:p>
                      <a:pPr marL="0" marR="0" indent="0">
                        <a:spcBef>
                          <a:spcPts val="0"/>
                        </a:spcBef>
                        <a:spcAft>
                          <a:spcPts val="1200"/>
                        </a:spcAft>
                        <a:tabLst>
                          <a:tab pos="1371600" algn="l"/>
                          <a:tab pos="457200" algn="l"/>
                        </a:tabLst>
                      </a:pPr>
                      <a:r>
                        <a:rPr lang="en-US" sz="1200">
                          <a:effectLst/>
                          <a:latin typeface="Calibri"/>
                          <a:ea typeface="Times New Roman"/>
                          <a:cs typeface="Times New Roman"/>
                          <a:sym typeface="Symbol"/>
                        </a:rPr>
                        <a:t></a:t>
                      </a:r>
                      <a:r>
                        <a:rPr lang="en-US" sz="1200">
                          <a:effectLst/>
                          <a:latin typeface="Calibri"/>
                          <a:ea typeface="Times New Roman"/>
                          <a:cs typeface="Times New Roman"/>
                        </a:rPr>
                        <a:t>     better performing assets</a:t>
                      </a:r>
                      <a:endParaRPr lang="en-US" sz="1100">
                        <a:effectLst/>
                        <a:latin typeface="Calibri"/>
                        <a:ea typeface="Times New Roman"/>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spcBef>
                          <a:spcPts val="0"/>
                        </a:spcBef>
                        <a:spcAft>
                          <a:spcPts val="1200"/>
                        </a:spcAft>
                        <a:tabLst>
                          <a:tab pos="1371600" algn="l"/>
                          <a:tab pos="457200" algn="l"/>
                        </a:tabLst>
                      </a:pPr>
                      <a:r>
                        <a:rPr lang="en-US" sz="1200" dirty="0">
                          <a:effectLst/>
                          <a:latin typeface="Calibri"/>
                          <a:ea typeface="Times New Roman"/>
                          <a:cs typeface="Times New Roman"/>
                          <a:sym typeface="Symbol"/>
                        </a:rPr>
                        <a:t></a:t>
                      </a:r>
                      <a:r>
                        <a:rPr lang="en-US" sz="1200" dirty="0">
                          <a:effectLst/>
                          <a:latin typeface="Calibri"/>
                          <a:ea typeface="Times New Roman"/>
                          <a:cs typeface="Times New Roman"/>
                        </a:rPr>
                        <a:t>     revenue generation</a:t>
                      </a:r>
                      <a:endParaRPr lang="en-US" sz="1100" dirty="0">
                        <a:effectLst/>
                        <a:latin typeface="Calibri"/>
                        <a:ea typeface="Times New Roman"/>
                        <a:cs typeface="Times New Roman"/>
                      </a:endParaRPr>
                    </a:p>
                    <a:p>
                      <a:pPr marL="0" marR="0" indent="0">
                        <a:spcBef>
                          <a:spcPts val="0"/>
                        </a:spcBef>
                        <a:spcAft>
                          <a:spcPts val="1200"/>
                        </a:spcAft>
                        <a:tabLst>
                          <a:tab pos="1371600" algn="l"/>
                          <a:tab pos="457200" algn="l"/>
                        </a:tabLst>
                      </a:pPr>
                      <a:r>
                        <a:rPr lang="en-US" sz="1200" u="none" strike="noStrike" dirty="0">
                          <a:effectLst/>
                          <a:latin typeface="Calibri"/>
                          <a:ea typeface="Times New Roman"/>
                          <a:cs typeface="Times New Roman"/>
                        </a:rPr>
                        <a:t> </a:t>
                      </a:r>
                      <a:endParaRPr lang="en-US" sz="1100" dirty="0">
                        <a:effectLst/>
                        <a:latin typeface="Calibri"/>
                        <a:ea typeface="Times New Roman"/>
                        <a:cs typeface="Times New Roman"/>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35983721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Possible Disadvantages of P3s</a:t>
            </a:r>
          </a:p>
        </p:txBody>
      </p:sp>
      <p:graphicFrame>
        <p:nvGraphicFramePr>
          <p:cNvPr id="4" name="Object 3"/>
          <p:cNvGraphicFramePr>
            <a:graphicFrameLocks noChangeAspect="1"/>
          </p:cNvGraphicFramePr>
          <p:nvPr>
            <p:extLst>
              <p:ext uri="{D42A27DB-BD31-4B8C-83A1-F6EECF244321}">
                <p14:modId xmlns:p14="http://schemas.microsoft.com/office/powerpoint/2010/main" val="1161178279"/>
              </p:ext>
            </p:extLst>
          </p:nvPr>
        </p:nvGraphicFramePr>
        <p:xfrm>
          <a:off x="1524000" y="2825750"/>
          <a:ext cx="6072188" cy="1382713"/>
        </p:xfrm>
        <a:graphic>
          <a:graphicData uri="http://schemas.openxmlformats.org/presentationml/2006/ole">
            <mc:AlternateContent xmlns:mc="http://schemas.openxmlformats.org/markup-compatibility/2006">
              <mc:Choice xmlns:v="urn:schemas-microsoft-com:vml" Requires="v">
                <p:oleObj spid="_x0000_s2069" name="Document" r:id="rId4" imgW="6105850" imgH="1388898" progId="Word.Document.12">
                  <p:embed/>
                </p:oleObj>
              </mc:Choice>
              <mc:Fallback>
                <p:oleObj name="Document" r:id="rId4" imgW="6105850" imgH="1388898" progId="Word.Document.12">
                  <p:embed/>
                  <p:pic>
                    <p:nvPicPr>
                      <p:cNvPr id="0" name=""/>
                      <p:cNvPicPr/>
                      <p:nvPr/>
                    </p:nvPicPr>
                    <p:blipFill>
                      <a:blip r:embed="rId5"/>
                      <a:stretch>
                        <a:fillRect/>
                      </a:stretch>
                    </p:blipFill>
                    <p:spPr>
                      <a:xfrm>
                        <a:off x="1524000" y="2825750"/>
                        <a:ext cx="6072188" cy="1382713"/>
                      </a:xfrm>
                      <a:prstGeom prst="rect">
                        <a:avLst/>
                      </a:prstGeom>
                    </p:spPr>
                  </p:pic>
                </p:oleObj>
              </mc:Fallback>
            </mc:AlternateContent>
          </a:graphicData>
        </a:graphic>
      </p:graphicFrame>
    </p:spTree>
    <p:extLst>
      <p:ext uri="{BB962C8B-B14F-4D97-AF65-F5344CB8AC3E}">
        <p14:creationId xmlns:p14="http://schemas.microsoft.com/office/powerpoint/2010/main" val="21791563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Should P3s be Used</a:t>
            </a:r>
          </a:p>
        </p:txBody>
      </p:sp>
      <p:sp>
        <p:nvSpPr>
          <p:cNvPr id="3" name="Content Placeholder 2"/>
          <p:cNvSpPr>
            <a:spLocks noGrp="1"/>
          </p:cNvSpPr>
          <p:nvPr>
            <p:ph idx="1"/>
          </p:nvPr>
        </p:nvSpPr>
        <p:spPr>
          <a:xfrm>
            <a:off x="457200" y="1752600"/>
            <a:ext cx="8229600" cy="4449763"/>
          </a:xfrm>
        </p:spPr>
        <p:txBody>
          <a:bodyPr/>
          <a:lstStyle/>
          <a:p>
            <a:pPr marL="0" indent="0">
              <a:buNone/>
            </a:pPr>
            <a:r>
              <a:rPr lang="en-US" sz="1600" dirty="0"/>
              <a:t>To determine when a public-private partnership is the best method for developing a particular infrastructure project, public agencies typically evaluate</a:t>
            </a:r>
            <a:r>
              <a:rPr lang="en-US" sz="1600" dirty="0" smtClean="0"/>
              <a:t>:</a:t>
            </a:r>
          </a:p>
          <a:p>
            <a:pPr lvl="0"/>
            <a:r>
              <a:rPr lang="en-US" sz="1600" dirty="0" smtClean="0"/>
              <a:t>Whether </a:t>
            </a:r>
            <a:r>
              <a:rPr lang="en-US" sz="1600" dirty="0"/>
              <a:t>the proposed project will provide a service or product that is best provided by the government.</a:t>
            </a:r>
          </a:p>
          <a:p>
            <a:pPr lvl="0"/>
            <a:r>
              <a:rPr lang="en-US" sz="1600" dirty="0"/>
              <a:t>A</a:t>
            </a:r>
            <a:r>
              <a:rPr lang="en-US" sz="1600" dirty="0" smtClean="0"/>
              <a:t>mount </a:t>
            </a:r>
            <a:r>
              <a:rPr lang="en-US" sz="1600" dirty="0"/>
              <a:t>of the capital investment required to develop, operate, and maintain the project.</a:t>
            </a:r>
          </a:p>
          <a:p>
            <a:pPr lvl="0"/>
            <a:r>
              <a:rPr lang="en-US" sz="1600" dirty="0"/>
              <a:t>W</a:t>
            </a:r>
            <a:r>
              <a:rPr lang="en-US" sz="1600" dirty="0" smtClean="0"/>
              <a:t>hether </a:t>
            </a:r>
            <a:r>
              <a:rPr lang="en-US" sz="1600" dirty="0"/>
              <a:t>the public agency can afford to </a:t>
            </a:r>
            <a:r>
              <a:rPr lang="en-US" sz="1600" dirty="0" smtClean="0"/>
              <a:t>lose </a:t>
            </a:r>
            <a:r>
              <a:rPr lang="en-US" sz="1600" dirty="0"/>
              <a:t>the revenues it would receive if it operated the project.</a:t>
            </a:r>
          </a:p>
          <a:p>
            <a:pPr lvl="0"/>
            <a:r>
              <a:rPr lang="en-US" sz="1600" dirty="0"/>
              <a:t>T</a:t>
            </a:r>
            <a:r>
              <a:rPr lang="en-US" sz="1600" dirty="0" smtClean="0"/>
              <a:t>he </a:t>
            </a:r>
            <a:r>
              <a:rPr lang="en-US" sz="1600" dirty="0"/>
              <a:t>amount of any upfront payment the public agency will receive and the intended use of that </a:t>
            </a:r>
            <a:r>
              <a:rPr lang="en-US" sz="1600" dirty="0" smtClean="0"/>
              <a:t>payment.</a:t>
            </a:r>
            <a:endParaRPr lang="en-US" sz="1600" dirty="0"/>
          </a:p>
          <a:p>
            <a:pPr lvl="0"/>
            <a:r>
              <a:rPr lang="en-US" sz="1600" dirty="0"/>
              <a:t>W</a:t>
            </a:r>
            <a:r>
              <a:rPr lang="en-US" sz="1600" dirty="0" smtClean="0"/>
              <a:t>hether </a:t>
            </a:r>
            <a:r>
              <a:rPr lang="en-US" sz="1600" dirty="0"/>
              <a:t>the public agency has or will have the funds necessary to operate the project on an ongoing and long-term </a:t>
            </a:r>
            <a:r>
              <a:rPr lang="en-US" sz="1600" dirty="0" smtClean="0"/>
              <a:t>basis.</a:t>
            </a:r>
            <a:endParaRPr lang="en-US" sz="1600" dirty="0"/>
          </a:p>
          <a:p>
            <a:pPr lvl="0"/>
            <a:r>
              <a:rPr lang="en-US" sz="1600" dirty="0"/>
              <a:t>T</a:t>
            </a:r>
            <a:r>
              <a:rPr lang="en-US" sz="1600" dirty="0" smtClean="0"/>
              <a:t>he </a:t>
            </a:r>
            <a:r>
              <a:rPr lang="en-US" sz="1600" dirty="0"/>
              <a:t>technical and technological requirements of the </a:t>
            </a:r>
            <a:r>
              <a:rPr lang="en-US" sz="1600" dirty="0" smtClean="0"/>
              <a:t>project.</a:t>
            </a:r>
            <a:endParaRPr lang="en-US" sz="1600" dirty="0"/>
          </a:p>
          <a:p>
            <a:pPr lvl="0"/>
            <a:r>
              <a:rPr lang="en-US" sz="1600" dirty="0"/>
              <a:t>W</a:t>
            </a:r>
            <a:r>
              <a:rPr lang="en-US" sz="1600" dirty="0" smtClean="0"/>
              <a:t>hether </a:t>
            </a:r>
            <a:r>
              <a:rPr lang="en-US" sz="1600" dirty="0"/>
              <a:t>a private sector party may be a more efficient service </a:t>
            </a:r>
            <a:r>
              <a:rPr lang="en-US" sz="1600" dirty="0" smtClean="0"/>
              <a:t>provider. </a:t>
            </a:r>
            <a:endParaRPr lang="en-US" sz="1600" dirty="0"/>
          </a:p>
          <a:p>
            <a:pPr lvl="0"/>
            <a:r>
              <a:rPr lang="en-US" sz="1600" dirty="0"/>
              <a:t>W</a:t>
            </a:r>
            <a:r>
              <a:rPr lang="en-US" sz="1600" dirty="0" smtClean="0"/>
              <a:t>hether </a:t>
            </a:r>
            <a:r>
              <a:rPr lang="en-US" sz="1600" dirty="0"/>
              <a:t>the private sector party can be monitored to assure that the service is being properly provided to the </a:t>
            </a:r>
            <a:r>
              <a:rPr lang="en-US" sz="1600" dirty="0" smtClean="0"/>
              <a:t>public.</a:t>
            </a:r>
            <a:endParaRPr lang="en-US" sz="1600" dirty="0"/>
          </a:p>
        </p:txBody>
      </p:sp>
    </p:spTree>
    <p:extLst>
      <p:ext uri="{BB962C8B-B14F-4D97-AF65-F5344CB8AC3E}">
        <p14:creationId xmlns:p14="http://schemas.microsoft.com/office/powerpoint/2010/main" val="25257254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Types of </a:t>
            </a:r>
            <a:r>
              <a:rPr lang="en-US" sz="3200" dirty="0" smtClean="0"/>
              <a:t>P3s</a:t>
            </a:r>
            <a:endParaRPr lang="en-US" sz="3200" dirty="0"/>
          </a:p>
        </p:txBody>
      </p:sp>
      <p:sp>
        <p:nvSpPr>
          <p:cNvPr id="3" name="Content Placeholder 2"/>
          <p:cNvSpPr>
            <a:spLocks noGrp="1"/>
          </p:cNvSpPr>
          <p:nvPr>
            <p:ph idx="1"/>
          </p:nvPr>
        </p:nvSpPr>
        <p:spPr/>
        <p:txBody>
          <a:bodyPr/>
          <a:lstStyle/>
          <a:p>
            <a:pPr marL="0" indent="0">
              <a:buNone/>
            </a:pPr>
            <a:r>
              <a:rPr lang="en-US" sz="1600" dirty="0" smtClean="0"/>
              <a:t>Examples </a:t>
            </a:r>
            <a:r>
              <a:rPr lang="en-US" sz="1600" dirty="0"/>
              <a:t>of P3 structure include the following. </a:t>
            </a:r>
          </a:p>
          <a:p>
            <a:pPr marL="0" indent="0">
              <a:buNone/>
            </a:pPr>
            <a:endParaRPr lang="en-US" sz="1600" dirty="0"/>
          </a:p>
          <a:p>
            <a:pPr marL="0" indent="0">
              <a:buNone/>
            </a:pPr>
            <a:r>
              <a:rPr lang="en-US" sz="1600" u="sng" dirty="0" smtClean="0"/>
              <a:t>Design</a:t>
            </a:r>
            <a:r>
              <a:rPr lang="en-US" sz="1600" u="sng" dirty="0"/>
              <a:t>, Build (DB)</a:t>
            </a:r>
            <a:endParaRPr lang="en-US" sz="1600" dirty="0"/>
          </a:p>
          <a:p>
            <a:pPr marL="0" indent="0">
              <a:buNone/>
            </a:pPr>
            <a:endParaRPr lang="en-US" sz="1600" dirty="0"/>
          </a:p>
          <a:p>
            <a:pPr marL="0" indent="0">
              <a:buNone/>
            </a:pPr>
            <a:r>
              <a:rPr lang="en-US" sz="1600" dirty="0" smtClean="0"/>
              <a:t>DB </a:t>
            </a:r>
            <a:r>
              <a:rPr lang="en-US" sz="1600" dirty="0"/>
              <a:t>is the most basic of the PPP structures (and the most commonly used in the U.S.) and allocates the fewest obligations and risks to the private sector party. In this structure:</a:t>
            </a:r>
          </a:p>
          <a:p>
            <a:pPr marL="0" indent="0">
              <a:buNone/>
            </a:pPr>
            <a:endParaRPr lang="en-US" sz="1600" dirty="0"/>
          </a:p>
          <a:p>
            <a:pPr lvl="0"/>
            <a:r>
              <a:rPr lang="en-US" sz="1600" dirty="0"/>
              <a:t>The private sector party designs and constructs the project for a fixed fee payable by the public agency</a:t>
            </a:r>
            <a:r>
              <a:rPr lang="en-US" sz="1600" dirty="0" smtClean="0"/>
              <a:t>.</a:t>
            </a:r>
            <a:endParaRPr lang="en-US" sz="1600" dirty="0"/>
          </a:p>
          <a:p>
            <a:pPr lvl="0"/>
            <a:r>
              <a:rPr lang="en-US" sz="1600" dirty="0"/>
              <a:t>The public agency is responsible for financing but saves the costs and time of entering into separate contracts for the design and then the construction of the project. </a:t>
            </a:r>
          </a:p>
          <a:p>
            <a:pPr lvl="0"/>
            <a:r>
              <a:rPr lang="en-US" sz="1600" dirty="0"/>
              <a:t>The public agency owns the asset and is responsible for O&amp;M</a:t>
            </a:r>
            <a:r>
              <a:rPr lang="en-US" sz="1600" dirty="0" smtClean="0"/>
              <a:t>.</a:t>
            </a:r>
            <a:endParaRPr lang="en-US" sz="1600" dirty="0"/>
          </a:p>
          <a:p>
            <a:r>
              <a:rPr lang="en-US" sz="1600" dirty="0"/>
              <a:t>The public agency can either enter into an O&amp;M agreement with a private sector party or do the O&amp;M using internal resources.</a:t>
            </a:r>
          </a:p>
        </p:txBody>
      </p:sp>
    </p:spTree>
    <p:extLst>
      <p:ext uri="{BB962C8B-B14F-4D97-AF65-F5344CB8AC3E}">
        <p14:creationId xmlns:p14="http://schemas.microsoft.com/office/powerpoint/2010/main" val="29646487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Design, Build, Operate (DBO)</a:t>
            </a:r>
          </a:p>
        </p:txBody>
      </p:sp>
      <p:sp>
        <p:nvSpPr>
          <p:cNvPr id="3" name="Content Placeholder 2"/>
          <p:cNvSpPr>
            <a:spLocks noGrp="1"/>
          </p:cNvSpPr>
          <p:nvPr>
            <p:ph idx="1"/>
          </p:nvPr>
        </p:nvSpPr>
        <p:spPr/>
        <p:txBody>
          <a:bodyPr/>
          <a:lstStyle/>
          <a:p>
            <a:r>
              <a:rPr lang="en-US" sz="2000" dirty="0"/>
              <a:t>The DBO structure is similar to the DB structure, except that the private sector party also operates the project. Operating a large-scale project often requires a lot of technical expertise and significant investment in personnel. This structure enables the public agency to shift this responsibility to the private sector party. The public agency is responsible for financing the project's construction and for its maintenance.</a:t>
            </a:r>
          </a:p>
        </p:txBody>
      </p:sp>
    </p:spTree>
    <p:extLst>
      <p:ext uri="{BB962C8B-B14F-4D97-AF65-F5344CB8AC3E}">
        <p14:creationId xmlns:p14="http://schemas.microsoft.com/office/powerpoint/2010/main" val="2265784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u="sng" dirty="0"/>
              <a:t>Design, Build, Maintain (DBM</a:t>
            </a:r>
            <a:r>
              <a:rPr lang="en-US" sz="3200" u="sng" dirty="0" smtClean="0"/>
              <a:t>)</a:t>
            </a:r>
            <a:endParaRPr lang="en-US" sz="3200" dirty="0"/>
          </a:p>
        </p:txBody>
      </p:sp>
      <p:sp>
        <p:nvSpPr>
          <p:cNvPr id="3" name="Content Placeholder 2"/>
          <p:cNvSpPr>
            <a:spLocks noGrp="1"/>
          </p:cNvSpPr>
          <p:nvPr>
            <p:ph idx="1"/>
          </p:nvPr>
        </p:nvSpPr>
        <p:spPr/>
        <p:txBody>
          <a:bodyPr/>
          <a:lstStyle/>
          <a:p>
            <a:r>
              <a:rPr lang="en-US" sz="2000" dirty="0"/>
              <a:t>The DBM structure is similar to the DB structure, except that the  private sector party also maintains the project. The public agency pays an agreed amount for these services and if more funds are required, it is typically the responsibility of the private sector party. Maintenance of the project can be expensive and being able to shift responsibility for repairs to the private sector party can result in significant cost savings to the public agency. In addition, knowing that </a:t>
            </a:r>
            <a:r>
              <a:rPr lang="en-US" sz="2000" dirty="0" smtClean="0"/>
              <a:t>the private sector party will </a:t>
            </a:r>
            <a:r>
              <a:rPr lang="en-US" sz="2000" dirty="0"/>
              <a:t>be responsible for maintaining the project may result in the project being built to a higher standard to reduce maintenance costs.</a:t>
            </a:r>
          </a:p>
        </p:txBody>
      </p:sp>
    </p:spTree>
    <p:extLst>
      <p:ext uri="{BB962C8B-B14F-4D97-AF65-F5344CB8AC3E}">
        <p14:creationId xmlns:p14="http://schemas.microsoft.com/office/powerpoint/2010/main" val="2604259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u="sng" dirty="0"/>
              <a:t>Design, Build, Operate, Maintain (DBOM)</a:t>
            </a:r>
            <a:endParaRPr lang="en-US" sz="2800" dirty="0"/>
          </a:p>
        </p:txBody>
      </p:sp>
      <p:sp>
        <p:nvSpPr>
          <p:cNvPr id="3" name="Content Placeholder 2"/>
          <p:cNvSpPr>
            <a:spLocks noGrp="1"/>
          </p:cNvSpPr>
          <p:nvPr>
            <p:ph idx="1"/>
          </p:nvPr>
        </p:nvSpPr>
        <p:spPr/>
        <p:txBody>
          <a:bodyPr/>
          <a:lstStyle/>
          <a:p>
            <a:r>
              <a:rPr lang="en-US" sz="2000" dirty="0"/>
              <a:t>In the DBOM structure, the private sector party is responsible for (and bears the risks associated with) the design, construction and O&amp;M of the project. The public agency retains ownership of the project and is responsible for financing the construction of the project. The private sector party may be paid from the project's end users or the public agency. The advantage of the DBOM  structure over the DBO and DBM structures is that both </a:t>
            </a:r>
            <a:r>
              <a:rPr lang="en-US" sz="2000" dirty="0" smtClean="0"/>
              <a:t>operation </a:t>
            </a:r>
            <a:r>
              <a:rPr lang="en-US" sz="2000" dirty="0"/>
              <a:t>and maintenance of the project are already provided for. In cases where the public agency is responsible for either or both of these, it may not have the funds available in its annual budget to do so, resulting in the project falling into disrepair.</a:t>
            </a:r>
          </a:p>
        </p:txBody>
      </p:sp>
    </p:spTree>
    <p:extLst>
      <p:ext uri="{BB962C8B-B14F-4D97-AF65-F5344CB8AC3E}">
        <p14:creationId xmlns:p14="http://schemas.microsoft.com/office/powerpoint/2010/main" val="36915037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lstStyle/>
          <a:p>
            <a:r>
              <a:rPr lang="en-US" sz="1600" u="sng" dirty="0"/>
              <a:t>Design, Build, Finance, Operate (</a:t>
            </a:r>
            <a:r>
              <a:rPr lang="en-US" sz="1600" u="sng" dirty="0" err="1"/>
              <a:t>DBFO</a:t>
            </a:r>
            <a:r>
              <a:rPr lang="en-US" sz="1600" u="sng" dirty="0"/>
              <a:t>)</a:t>
            </a:r>
            <a:endParaRPr lang="en-US" sz="1600" dirty="0"/>
          </a:p>
          <a:p>
            <a:pPr marL="0" indent="0">
              <a:buNone/>
            </a:pPr>
            <a:r>
              <a:rPr lang="en-US" sz="1600" dirty="0"/>
              <a:t> </a:t>
            </a:r>
            <a:r>
              <a:rPr lang="en-US" sz="1600" dirty="0" smtClean="0"/>
              <a:t>This </a:t>
            </a:r>
            <a:r>
              <a:rPr lang="en-US" sz="1600" dirty="0"/>
              <a:t>structure is similar to the DBO structure except that </a:t>
            </a:r>
            <a:r>
              <a:rPr lang="en-US" sz="1600" dirty="0" smtClean="0"/>
              <a:t>the private </a:t>
            </a:r>
            <a:r>
              <a:rPr lang="en-US" sz="1600" dirty="0"/>
              <a:t>sector party is also responsible for financing the </a:t>
            </a:r>
            <a:r>
              <a:rPr lang="en-US" sz="1600" dirty="0" smtClean="0"/>
              <a:t>project. Ownership </a:t>
            </a:r>
            <a:r>
              <a:rPr lang="en-US" sz="1600" dirty="0"/>
              <a:t>of the project remains with the public agency. The </a:t>
            </a:r>
            <a:r>
              <a:rPr lang="en-US" sz="1600" dirty="0" smtClean="0"/>
              <a:t>private sector </a:t>
            </a:r>
            <a:r>
              <a:rPr lang="en-US" sz="1600" dirty="0"/>
              <a:t>party may be paid by the public agency or from </a:t>
            </a:r>
            <a:r>
              <a:rPr lang="en-US" sz="1600" dirty="0" smtClean="0"/>
              <a:t>fees collected </a:t>
            </a:r>
            <a:r>
              <a:rPr lang="en-US" sz="1600" dirty="0"/>
              <a:t>from the project's end users.</a:t>
            </a:r>
          </a:p>
          <a:p>
            <a:pPr marL="0" indent="0">
              <a:buNone/>
            </a:pPr>
            <a:endParaRPr lang="en-US" sz="1600" dirty="0"/>
          </a:p>
          <a:p>
            <a:r>
              <a:rPr lang="en-US" sz="1600" u="sng" dirty="0" smtClean="0"/>
              <a:t>Design</a:t>
            </a:r>
            <a:r>
              <a:rPr lang="en-US" sz="1600" u="sng" dirty="0"/>
              <a:t>, Build, Finance, Operate, Maintain (DBFOM)</a:t>
            </a:r>
            <a:endParaRPr lang="en-US" sz="1600" dirty="0"/>
          </a:p>
          <a:p>
            <a:pPr marL="0" indent="0">
              <a:buNone/>
            </a:pPr>
            <a:r>
              <a:rPr lang="en-US" sz="1600" dirty="0"/>
              <a:t>Under the DBFOM structure, the private sector party is responsible </a:t>
            </a:r>
            <a:r>
              <a:rPr lang="en-US" sz="1600" dirty="0" smtClean="0"/>
              <a:t>for designing</a:t>
            </a:r>
            <a:r>
              <a:rPr lang="en-US" sz="1600" dirty="0"/>
              <a:t>, building, financing, operating and maintaining </a:t>
            </a:r>
            <a:r>
              <a:rPr lang="en-US" sz="1600" dirty="0" smtClean="0"/>
              <a:t>the project </a:t>
            </a:r>
            <a:r>
              <a:rPr lang="en-US" sz="1600" dirty="0"/>
              <a:t>for a specified period. In this structure, the project </a:t>
            </a:r>
            <a:r>
              <a:rPr lang="en-US" sz="1600" dirty="0" smtClean="0"/>
              <a:t>is owned </a:t>
            </a:r>
            <a:r>
              <a:rPr lang="en-US" sz="1600" dirty="0"/>
              <a:t>by the public agency. The private sector party may be </a:t>
            </a:r>
            <a:r>
              <a:rPr lang="en-US" sz="1600" dirty="0" smtClean="0"/>
              <a:t>paid by </a:t>
            </a:r>
            <a:r>
              <a:rPr lang="en-US" sz="1600" dirty="0"/>
              <a:t>the public agency or from fees collected from the project's </a:t>
            </a:r>
            <a:r>
              <a:rPr lang="en-US" sz="1600" dirty="0" smtClean="0"/>
              <a:t>end users</a:t>
            </a:r>
            <a:r>
              <a:rPr lang="en-US" sz="1600" dirty="0"/>
              <a:t>.</a:t>
            </a:r>
          </a:p>
          <a:p>
            <a:pPr marL="0" indent="0">
              <a:buNone/>
            </a:pPr>
            <a:endParaRPr lang="en-US" sz="1600" dirty="0"/>
          </a:p>
          <a:p>
            <a:r>
              <a:rPr lang="en-US" sz="1600" u="sng" dirty="0"/>
              <a:t>Design, Build, Finance, Operate, Maintain, Transfer (DBFOMT)</a:t>
            </a:r>
            <a:endParaRPr lang="en-US" sz="1600" dirty="0"/>
          </a:p>
          <a:p>
            <a:pPr marL="0" indent="0">
              <a:buNone/>
            </a:pPr>
            <a:r>
              <a:rPr lang="en-US" sz="1600" dirty="0" smtClean="0"/>
              <a:t>This </a:t>
            </a:r>
            <a:r>
              <a:rPr lang="en-US" sz="1600" dirty="0"/>
              <a:t>structure is similar to the DBFOM model, except that </a:t>
            </a:r>
            <a:r>
              <a:rPr lang="en-US" sz="1600" dirty="0" smtClean="0"/>
              <a:t>the private </a:t>
            </a:r>
            <a:r>
              <a:rPr lang="en-US" sz="1600" dirty="0"/>
              <a:t>sector owns the asset for the term of the PPP </a:t>
            </a:r>
            <a:r>
              <a:rPr lang="en-US" sz="1600" dirty="0" smtClean="0"/>
              <a:t>agreement after </a:t>
            </a:r>
            <a:r>
              <a:rPr lang="en-US" sz="1600" dirty="0"/>
              <a:t>which ownership, operation, and maintenance </a:t>
            </a:r>
            <a:r>
              <a:rPr lang="en-US" sz="1600" dirty="0" smtClean="0"/>
              <a:t>are transferred </a:t>
            </a:r>
            <a:r>
              <a:rPr lang="en-US" sz="1600" dirty="0"/>
              <a:t>to the public agency.</a:t>
            </a:r>
          </a:p>
        </p:txBody>
      </p:sp>
    </p:spTree>
    <p:extLst>
      <p:ext uri="{BB962C8B-B14F-4D97-AF65-F5344CB8AC3E}">
        <p14:creationId xmlns:p14="http://schemas.microsoft.com/office/powerpoint/2010/main" val="13994857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u="sng" dirty="0"/>
              <a:t>Build, Operate, Transfer (BOT</a:t>
            </a:r>
            <a:r>
              <a:rPr lang="en-US" sz="3200" u="sng" dirty="0" smtClean="0"/>
              <a:t>)</a:t>
            </a:r>
            <a:endParaRPr lang="en-US" sz="3200" dirty="0"/>
          </a:p>
        </p:txBody>
      </p:sp>
      <p:sp>
        <p:nvSpPr>
          <p:cNvPr id="3" name="Content Placeholder 2"/>
          <p:cNvSpPr>
            <a:spLocks noGrp="1"/>
          </p:cNvSpPr>
          <p:nvPr>
            <p:ph idx="1"/>
          </p:nvPr>
        </p:nvSpPr>
        <p:spPr/>
        <p:txBody>
          <a:bodyPr/>
          <a:lstStyle/>
          <a:p>
            <a:r>
              <a:rPr lang="en-US" sz="1600" dirty="0"/>
              <a:t>In a BOT structure, the public agency grants to a private sector party the right to construct a facility according to agreed design specifications and to operate the project for a specified time. The private sector party does not own the project. In exchange for assuming these obligations, the private sector party receives payment from the public agency or the project's end users. In some cases, the private sector party may provide some of the financing for the project. At the end of the contract period, operation of the project is transferred to the public agency. However, the public agency can elect to renew the PPP agreement with the private sector party.</a:t>
            </a:r>
          </a:p>
          <a:p>
            <a:pPr marL="0" indent="0">
              <a:buNone/>
            </a:pPr>
            <a:r>
              <a:rPr lang="en-US" sz="1600" dirty="0"/>
              <a:t> </a:t>
            </a:r>
          </a:p>
          <a:p>
            <a:r>
              <a:rPr lang="en-US" sz="1600" dirty="0"/>
              <a:t>One difference between this structure and any of the structures in which the private sector party also designs the project is liability for the design risk. Because the public agency was either involved in determining the design or provided the design for the project, it bears some or all of the liability for any design flaws.</a:t>
            </a:r>
          </a:p>
        </p:txBody>
      </p:sp>
    </p:spTree>
    <p:extLst>
      <p:ext uri="{BB962C8B-B14F-4D97-AF65-F5344CB8AC3E}">
        <p14:creationId xmlns:p14="http://schemas.microsoft.com/office/powerpoint/2010/main" val="25330618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Concessions</a:t>
            </a:r>
          </a:p>
        </p:txBody>
      </p:sp>
      <p:sp>
        <p:nvSpPr>
          <p:cNvPr id="3" name="Content Placeholder 2"/>
          <p:cNvSpPr>
            <a:spLocks noGrp="1"/>
          </p:cNvSpPr>
          <p:nvPr>
            <p:ph idx="1"/>
          </p:nvPr>
        </p:nvSpPr>
        <p:spPr>
          <a:xfrm>
            <a:off x="457200" y="1905001"/>
            <a:ext cx="8229600" cy="2819400"/>
          </a:xfrm>
        </p:spPr>
        <p:txBody>
          <a:bodyPr/>
          <a:lstStyle/>
          <a:p>
            <a:r>
              <a:rPr lang="en-US" sz="2000" dirty="0"/>
              <a:t>In a concession, the public agency sells to a private sector </a:t>
            </a:r>
            <a:r>
              <a:rPr lang="en-US" sz="2000" dirty="0" smtClean="0"/>
              <a:t>party the </a:t>
            </a:r>
            <a:r>
              <a:rPr lang="en-US" sz="2000" dirty="0"/>
              <a:t>right to operate and maintain an existing project for a </a:t>
            </a:r>
            <a:r>
              <a:rPr lang="en-US" sz="2000" dirty="0" smtClean="0"/>
              <a:t>specified time</a:t>
            </a:r>
            <a:r>
              <a:rPr lang="en-US" sz="2000" dirty="0"/>
              <a:t>, which may be for as long as 99 years. In exchange for operating and maintaining </a:t>
            </a:r>
            <a:r>
              <a:rPr lang="en-US" sz="2000" dirty="0" smtClean="0"/>
              <a:t>the project</a:t>
            </a:r>
            <a:r>
              <a:rPr lang="en-US" sz="2000" dirty="0"/>
              <a:t>, the private sector party is entitled to receive payments from the end users of the project (for example, water user charges). In this structure, the public agency continues to own the project assets and control of the project reverts to it at the end of the concession term.</a:t>
            </a:r>
          </a:p>
        </p:txBody>
      </p:sp>
    </p:spTree>
    <p:extLst>
      <p:ext uri="{BB962C8B-B14F-4D97-AF65-F5344CB8AC3E}">
        <p14:creationId xmlns:p14="http://schemas.microsoft.com/office/powerpoint/2010/main" val="20723579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Structuring Payments under a PPP Agreement</a:t>
            </a:r>
          </a:p>
        </p:txBody>
      </p:sp>
      <p:sp>
        <p:nvSpPr>
          <p:cNvPr id="3" name="Content Placeholder 2"/>
          <p:cNvSpPr>
            <a:spLocks noGrp="1"/>
          </p:cNvSpPr>
          <p:nvPr>
            <p:ph idx="1"/>
          </p:nvPr>
        </p:nvSpPr>
        <p:spPr>
          <a:xfrm>
            <a:off x="457200" y="2209800"/>
            <a:ext cx="8229600" cy="3916363"/>
          </a:xfrm>
        </p:spPr>
        <p:txBody>
          <a:bodyPr/>
          <a:lstStyle/>
          <a:p>
            <a:pPr marL="0" indent="0">
              <a:buNone/>
            </a:pPr>
            <a:r>
              <a:rPr lang="en-US" sz="1600" dirty="0"/>
              <a:t>The payments the private sector party receives for performing </a:t>
            </a:r>
            <a:r>
              <a:rPr lang="en-US" sz="1600" dirty="0" smtClean="0"/>
              <a:t>its obligations </a:t>
            </a:r>
            <a:r>
              <a:rPr lang="en-US" sz="1600" dirty="0"/>
              <a:t>under the PPP agreement may be structured several </a:t>
            </a:r>
            <a:r>
              <a:rPr lang="en-US" sz="1600" dirty="0" smtClean="0"/>
              <a:t>ways.</a:t>
            </a:r>
          </a:p>
          <a:p>
            <a:pPr marL="0" indent="0">
              <a:buNone/>
            </a:pPr>
            <a:endParaRPr lang="en-US" sz="1600" dirty="0" smtClean="0"/>
          </a:p>
          <a:p>
            <a:pPr marL="0" indent="0">
              <a:buNone/>
            </a:pPr>
            <a:r>
              <a:rPr lang="en-US" sz="1600" dirty="0" smtClean="0"/>
              <a:t>The </a:t>
            </a:r>
            <a:r>
              <a:rPr lang="en-US" sz="1600" dirty="0"/>
              <a:t>payment structure used depends on</a:t>
            </a:r>
            <a:r>
              <a:rPr lang="en-US" sz="1600" dirty="0" smtClean="0"/>
              <a:t>:</a:t>
            </a:r>
            <a:r>
              <a:rPr lang="en-US" sz="1600" dirty="0"/>
              <a:t> </a:t>
            </a:r>
          </a:p>
          <a:p>
            <a:pPr lvl="0"/>
            <a:r>
              <a:rPr lang="en-US" sz="1600" dirty="0"/>
              <a:t>The party who will assume the demand and collection risks</a:t>
            </a:r>
          </a:p>
          <a:p>
            <a:pPr lvl="0"/>
            <a:r>
              <a:rPr lang="en-US" sz="1600" dirty="0"/>
              <a:t>The amount of the user fees</a:t>
            </a:r>
          </a:p>
          <a:p>
            <a:pPr marL="0" indent="0">
              <a:buNone/>
            </a:pPr>
            <a:r>
              <a:rPr lang="en-US" sz="1600" dirty="0"/>
              <a:t> </a:t>
            </a:r>
            <a:endParaRPr lang="en-US" sz="1600" dirty="0" smtClean="0"/>
          </a:p>
          <a:p>
            <a:pPr marL="0" indent="0">
              <a:buNone/>
            </a:pPr>
            <a:r>
              <a:rPr lang="en-US" sz="1600" dirty="0" smtClean="0"/>
              <a:t>The </a:t>
            </a:r>
            <a:r>
              <a:rPr lang="en-US" sz="1600" dirty="0"/>
              <a:t>private sector party may be paid</a:t>
            </a:r>
            <a:r>
              <a:rPr lang="en-US" sz="1600" dirty="0" smtClean="0"/>
              <a:t>:</a:t>
            </a:r>
            <a:r>
              <a:rPr lang="en-US" sz="1600" dirty="0"/>
              <a:t> </a:t>
            </a:r>
          </a:p>
          <a:p>
            <a:pPr lvl="0"/>
            <a:r>
              <a:rPr lang="en-US" sz="1600" dirty="0"/>
              <a:t>A fixed fee by the public agency once the project is ready and available for </a:t>
            </a:r>
            <a:r>
              <a:rPr lang="en-US" sz="1600" dirty="0" smtClean="0"/>
              <a:t>use </a:t>
            </a:r>
            <a:endParaRPr lang="en-US" sz="1600" dirty="0"/>
          </a:p>
          <a:p>
            <a:pPr lvl="0"/>
            <a:r>
              <a:rPr lang="en-US" sz="1600" dirty="0"/>
              <a:t>A variable fee by the public agency based on the public's usage of the </a:t>
            </a:r>
            <a:r>
              <a:rPr lang="en-US" sz="1600" dirty="0" smtClean="0"/>
              <a:t>facility</a:t>
            </a:r>
            <a:endParaRPr lang="en-US" sz="1600" dirty="0"/>
          </a:p>
          <a:p>
            <a:pPr lvl="0"/>
            <a:r>
              <a:rPr lang="en-US" sz="1600" dirty="0"/>
              <a:t>A fee by the project's end </a:t>
            </a:r>
            <a:r>
              <a:rPr lang="en-US" sz="1600" dirty="0" smtClean="0"/>
              <a:t>users</a:t>
            </a:r>
            <a:endParaRPr lang="en-US" sz="1600" dirty="0"/>
          </a:p>
          <a:p>
            <a:r>
              <a:rPr lang="en-US" sz="1600" dirty="0"/>
              <a:t>A combination of any of the </a:t>
            </a:r>
            <a:r>
              <a:rPr lang="en-US" sz="1600" dirty="0" smtClean="0"/>
              <a:t>above</a:t>
            </a:r>
            <a:endParaRPr lang="en-US" sz="1600" dirty="0"/>
          </a:p>
        </p:txBody>
      </p:sp>
    </p:spTree>
    <p:extLst>
      <p:ext uri="{BB962C8B-B14F-4D97-AF65-F5344CB8AC3E}">
        <p14:creationId xmlns:p14="http://schemas.microsoft.com/office/powerpoint/2010/main" val="24082326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Availability- Based PPPs</a:t>
            </a:r>
          </a:p>
        </p:txBody>
      </p:sp>
      <p:sp>
        <p:nvSpPr>
          <p:cNvPr id="3" name="Content Placeholder 2"/>
          <p:cNvSpPr>
            <a:spLocks noGrp="1"/>
          </p:cNvSpPr>
          <p:nvPr>
            <p:ph idx="1"/>
          </p:nvPr>
        </p:nvSpPr>
        <p:spPr/>
        <p:txBody>
          <a:bodyPr/>
          <a:lstStyle/>
          <a:p>
            <a:r>
              <a:rPr lang="en-US" sz="1600" dirty="0"/>
              <a:t>In this fee structure, the public agency makes payments to </a:t>
            </a:r>
            <a:r>
              <a:rPr lang="en-US" sz="1600" dirty="0" smtClean="0"/>
              <a:t>the private </a:t>
            </a:r>
            <a:r>
              <a:rPr lang="en-US" sz="1600" dirty="0"/>
              <a:t>sector party once the project or facility is </a:t>
            </a:r>
            <a:r>
              <a:rPr lang="en-US" sz="1600" i="1" dirty="0"/>
              <a:t>available </a:t>
            </a:r>
            <a:r>
              <a:rPr lang="en-US" sz="1600" i="1" dirty="0" smtClean="0"/>
              <a:t>for</a:t>
            </a:r>
            <a:r>
              <a:rPr lang="en-US" sz="1600" dirty="0"/>
              <a:t> </a:t>
            </a:r>
            <a:r>
              <a:rPr lang="en-US" sz="1600" i="1" dirty="0" smtClean="0"/>
              <a:t>use </a:t>
            </a:r>
            <a:r>
              <a:rPr lang="en-US" sz="1600" dirty="0"/>
              <a:t>(subject to compliance with the agreed performance </a:t>
            </a:r>
            <a:r>
              <a:rPr lang="en-US" sz="1600" dirty="0" smtClean="0"/>
              <a:t>criteria and </a:t>
            </a:r>
            <a:r>
              <a:rPr lang="en-US" sz="1600" dirty="0"/>
              <a:t>standards). The public agency bears the demand </a:t>
            </a:r>
            <a:r>
              <a:rPr lang="en-US" sz="1600" dirty="0" smtClean="0"/>
              <a:t>and collection </a:t>
            </a:r>
            <a:r>
              <a:rPr lang="en-US" sz="1600" dirty="0"/>
              <a:t>risks under this structure because the amount it </a:t>
            </a:r>
            <a:r>
              <a:rPr lang="en-US" sz="1600" dirty="0" smtClean="0"/>
              <a:t>pays to </a:t>
            </a:r>
            <a:r>
              <a:rPr lang="en-US" sz="1600" dirty="0"/>
              <a:t>the private sector party does not change even if the project </a:t>
            </a:r>
            <a:r>
              <a:rPr lang="en-US" sz="1600" dirty="0" smtClean="0"/>
              <a:t>is not </a:t>
            </a:r>
            <a:r>
              <a:rPr lang="en-US" sz="1600" dirty="0"/>
              <a:t>used to the extent anticipated. The public agency may </a:t>
            </a:r>
            <a:r>
              <a:rPr lang="en-US" sz="1600" dirty="0" smtClean="0"/>
              <a:t>be able </a:t>
            </a:r>
            <a:r>
              <a:rPr lang="en-US" sz="1600" dirty="0"/>
              <a:t>to offset the availability fee with user fees received from </a:t>
            </a:r>
            <a:r>
              <a:rPr lang="en-US" sz="1600" dirty="0" smtClean="0"/>
              <a:t>the public</a:t>
            </a:r>
            <a:r>
              <a:rPr lang="en-US" sz="1600" dirty="0"/>
              <a:t>. However, whether or not it actually collects these fees </a:t>
            </a:r>
            <a:r>
              <a:rPr lang="en-US" sz="1600" dirty="0" smtClean="0"/>
              <a:t>has no </a:t>
            </a:r>
            <a:r>
              <a:rPr lang="en-US" sz="1600" dirty="0"/>
              <a:t>effect on its payment obligations to the private sector party.</a:t>
            </a:r>
          </a:p>
          <a:p>
            <a:pPr marL="0" indent="0">
              <a:buNone/>
            </a:pPr>
            <a:r>
              <a:rPr lang="en-US" sz="1600" dirty="0"/>
              <a:t> </a:t>
            </a:r>
          </a:p>
          <a:p>
            <a:r>
              <a:rPr lang="en-US" sz="1600" dirty="0"/>
              <a:t>As a result, this fee structure relies (and can impose </a:t>
            </a:r>
            <a:r>
              <a:rPr lang="en-US" sz="1600" dirty="0" smtClean="0"/>
              <a:t>significant pressure</a:t>
            </a:r>
            <a:r>
              <a:rPr lang="en-US" sz="1600" dirty="0"/>
              <a:t>) on the public budget. However, paying availability </a:t>
            </a:r>
            <a:r>
              <a:rPr lang="en-US" sz="1600" dirty="0" smtClean="0"/>
              <a:t>fees over </a:t>
            </a:r>
            <a:r>
              <a:rPr lang="en-US" sz="1600" dirty="0"/>
              <a:t>the life of the project may be preferable to making the </a:t>
            </a:r>
            <a:r>
              <a:rPr lang="en-US" sz="1600" dirty="0" smtClean="0"/>
              <a:t>capital investment </a:t>
            </a:r>
            <a:r>
              <a:rPr lang="en-US" sz="1600" dirty="0"/>
              <a:t>necessary to build the project.</a:t>
            </a:r>
          </a:p>
        </p:txBody>
      </p:sp>
    </p:spTree>
    <p:extLst>
      <p:ext uri="{BB962C8B-B14F-4D97-AF65-F5344CB8AC3E}">
        <p14:creationId xmlns:p14="http://schemas.microsoft.com/office/powerpoint/2010/main" val="42009954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Fee PPPs</a:t>
            </a:r>
          </a:p>
        </p:txBody>
      </p:sp>
      <p:sp>
        <p:nvSpPr>
          <p:cNvPr id="3" name="Content Placeholder 2"/>
          <p:cNvSpPr>
            <a:spLocks noGrp="1"/>
          </p:cNvSpPr>
          <p:nvPr>
            <p:ph idx="1"/>
          </p:nvPr>
        </p:nvSpPr>
        <p:spPr>
          <a:xfrm>
            <a:off x="457200" y="1752600"/>
            <a:ext cx="8229600" cy="4221163"/>
          </a:xfrm>
        </p:spPr>
        <p:txBody>
          <a:bodyPr/>
          <a:lstStyle/>
          <a:p>
            <a:pPr marL="0" indent="0">
              <a:buNone/>
            </a:pPr>
            <a:r>
              <a:rPr lang="en-US" sz="1800" dirty="0"/>
              <a:t>In this structure, the end users pay the private sector party for the use of the facility (for example, </a:t>
            </a:r>
            <a:r>
              <a:rPr lang="en-US" sz="1800" dirty="0" smtClean="0"/>
              <a:t>bridge tolls, </a:t>
            </a:r>
            <a:r>
              <a:rPr lang="en-US" sz="1800" dirty="0"/>
              <a:t>or water or sewer use fees).  As a result, the private sector party bears the demand and collection risks. </a:t>
            </a:r>
          </a:p>
          <a:p>
            <a:pPr marL="0" indent="0">
              <a:buNone/>
            </a:pPr>
            <a:r>
              <a:rPr lang="en-US" sz="1800" dirty="0" smtClean="0"/>
              <a:t>To </a:t>
            </a:r>
            <a:r>
              <a:rPr lang="en-US" sz="1800" dirty="0"/>
              <a:t>mitigate these risks, private sector parties</a:t>
            </a:r>
            <a:r>
              <a:rPr lang="en-US" sz="1800" dirty="0" smtClean="0"/>
              <a:t>:</a:t>
            </a:r>
            <a:endParaRPr lang="en-US" sz="1800" dirty="0"/>
          </a:p>
          <a:p>
            <a:pPr lvl="0"/>
            <a:r>
              <a:rPr lang="en-US" sz="1800" dirty="0"/>
              <a:t>Conduct extensive demand studies to determine the level of use that can be reasonably expected</a:t>
            </a:r>
            <a:r>
              <a:rPr lang="en-US" sz="1800" dirty="0" smtClean="0"/>
              <a:t>.</a:t>
            </a:r>
            <a:endParaRPr lang="en-US" sz="1800" dirty="0"/>
          </a:p>
          <a:p>
            <a:pPr lvl="0"/>
            <a:r>
              <a:rPr lang="en-US" sz="1800" dirty="0"/>
              <a:t>Require the public agency to agree not to build a </a:t>
            </a:r>
            <a:r>
              <a:rPr lang="en-US" sz="1800" dirty="0" smtClean="0"/>
              <a:t>competing project </a:t>
            </a:r>
            <a:r>
              <a:rPr lang="en-US" sz="1800" dirty="0"/>
              <a:t>or implement legislation that may adversely affect demand</a:t>
            </a:r>
            <a:r>
              <a:rPr lang="en-US" sz="1800" dirty="0" smtClean="0"/>
              <a:t>.</a:t>
            </a:r>
            <a:endParaRPr lang="en-US" sz="1800" dirty="0"/>
          </a:p>
          <a:p>
            <a:pPr lvl="0"/>
            <a:r>
              <a:rPr lang="en-US" sz="1800" dirty="0"/>
              <a:t>May require that the public agency guarantee a certain </a:t>
            </a:r>
            <a:r>
              <a:rPr lang="en-US" sz="1800" dirty="0" smtClean="0"/>
              <a:t>level of </a:t>
            </a:r>
            <a:r>
              <a:rPr lang="en-US" sz="1800" dirty="0"/>
              <a:t>use and make payments to the private sector party if such minimum amount is not achieved</a:t>
            </a:r>
            <a:r>
              <a:rPr lang="en-US" sz="1800" dirty="0" smtClean="0"/>
              <a:t>.</a:t>
            </a:r>
            <a:endParaRPr lang="en-US" sz="1800" dirty="0"/>
          </a:p>
          <a:p>
            <a:pPr lvl="0"/>
            <a:r>
              <a:rPr lang="en-US" sz="1800" dirty="0"/>
              <a:t>Include in the PPP agreement extension or renewal </a:t>
            </a:r>
            <a:r>
              <a:rPr lang="en-US" sz="1800" dirty="0" smtClean="0"/>
              <a:t>provisions to </a:t>
            </a:r>
            <a:r>
              <a:rPr lang="en-US" sz="1800" dirty="0"/>
              <a:t>allow the private sector party sufficient time to recoup its investment and earn a return.</a:t>
            </a:r>
          </a:p>
        </p:txBody>
      </p:sp>
    </p:spTree>
    <p:extLst>
      <p:ext uri="{BB962C8B-B14F-4D97-AF65-F5344CB8AC3E}">
        <p14:creationId xmlns:p14="http://schemas.microsoft.com/office/powerpoint/2010/main" val="12422674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imple Blue Question Mark Free Clip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981200"/>
            <a:ext cx="3429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14400" y="3048000"/>
            <a:ext cx="7086600" cy="1015663"/>
          </a:xfrm>
          <a:prstGeom prst="rect">
            <a:avLst/>
          </a:prstGeom>
          <a:noFill/>
        </p:spPr>
        <p:txBody>
          <a:bodyPr wrap="square" rtlCol="0">
            <a:spAutoFit/>
          </a:bodyPr>
          <a:lstStyle/>
          <a:p>
            <a:pPr algn="ctr"/>
            <a:r>
              <a:rPr lang="en-US" sz="6000" b="1" dirty="0" smtClean="0"/>
              <a:t>QUESTIONS</a:t>
            </a:r>
            <a:endParaRPr lang="en-US" sz="6000" b="1" dirty="0"/>
          </a:p>
        </p:txBody>
      </p:sp>
    </p:spTree>
    <p:extLst>
      <p:ext uri="{BB962C8B-B14F-4D97-AF65-F5344CB8AC3E}">
        <p14:creationId xmlns:p14="http://schemas.microsoft.com/office/powerpoint/2010/main" val="2901778532"/>
      </p:ext>
    </p:extLst>
  </p:cSld>
  <p:clrMapOvr>
    <a:masterClrMapping/>
  </p:clrMapOvr>
  <p:timing>
    <p:tnLst>
      <p:par>
        <p:cTn id="1" dur="indefinite" restart="never" nodeType="tmRoot"/>
      </p:par>
    </p:tnLst>
  </p:timing>
</p:sld>
</file>

<file path=ppt/theme/theme1.xml><?xml version="1.0" encoding="utf-8"?>
<a:theme xmlns:a="http://schemas.openxmlformats.org/drawingml/2006/main" name="WTC">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WTC</Template>
  <TotalTime>149</TotalTime>
  <Words>2736</Words>
  <Application>Microsoft Office PowerPoint</Application>
  <PresentationFormat>On-screen Show (4:3)</PresentationFormat>
  <Paragraphs>141</Paragraphs>
  <Slides>25</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WTC</vt:lpstr>
      <vt:lpstr>Document</vt:lpstr>
      <vt:lpstr>Kentucky League of Cities  Kentucky American Water 2015 Water Infrastructure Summit   WATER INFRASTRUCTURE FINANCING:  WIFIA and P3</vt:lpstr>
      <vt:lpstr>Water Infrastructure Financing Has a Long History</vt:lpstr>
      <vt:lpstr>Introduction </vt:lpstr>
      <vt:lpstr>Potential Benefits of WIFIA</vt:lpstr>
      <vt:lpstr>Disadvantages of WIFIA</vt:lpstr>
      <vt:lpstr>Local Government Demand for Water infrastructure Projects</vt:lpstr>
      <vt:lpstr>Local Government Funding for Water infrastructure Projects</vt:lpstr>
      <vt:lpstr>The WIFIA Program (1)</vt:lpstr>
      <vt:lpstr> The WIFIA Program (2)</vt:lpstr>
      <vt:lpstr>The WIFIA Program (3)</vt:lpstr>
      <vt:lpstr>WHAT IS A PUBLIC-PRIVATE PARTNERSHIP?</vt:lpstr>
      <vt:lpstr>Possible Advantages of P3s</vt:lpstr>
      <vt:lpstr>Possible Disadvantages of P3s</vt:lpstr>
      <vt:lpstr>When Should P3s be Used</vt:lpstr>
      <vt:lpstr>Types of P3s</vt:lpstr>
      <vt:lpstr>Design, Build, Operate (DBO)</vt:lpstr>
      <vt:lpstr>Design, Build, Maintain (DBM)</vt:lpstr>
      <vt:lpstr>Design, Build, Operate, Maintain (DBOM)</vt:lpstr>
      <vt:lpstr>PowerPoint Presentation</vt:lpstr>
      <vt:lpstr>Build, Operate, Transfer (BOT)</vt:lpstr>
      <vt:lpstr>Concessions</vt:lpstr>
      <vt:lpstr>Structuring Payments under a PPP Agreement</vt:lpstr>
      <vt:lpstr>Availability- Based PPPs</vt:lpstr>
      <vt:lpstr>User Fee PPPs</vt:lpstr>
      <vt:lpstr>PowerPoint Presentation</vt:lpstr>
    </vt:vector>
  </TitlesOfParts>
  <Company>Wyatt, Tarrant &amp; Combs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 Kentucky League of Cities &amp; Kentucky American Water Water Infrastructure Summit   DRINKING WATER INFRASTRUCTURE FINANCING: WIFIA and P3</dc:title>
  <dc:creator>King, Jacob</dc:creator>
  <cp:lastModifiedBy>Emma  Willinger</cp:lastModifiedBy>
  <cp:revision>20</cp:revision>
  <dcterms:created xsi:type="dcterms:W3CDTF">2015-09-30T13:24:52Z</dcterms:created>
  <dcterms:modified xsi:type="dcterms:W3CDTF">2015-10-16T19:34:19Z</dcterms:modified>
</cp:coreProperties>
</file>